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83" r:id="rId2"/>
    <p:sldId id="284" r:id="rId3"/>
    <p:sldId id="285" r:id="rId4"/>
    <p:sldId id="286" r:id="rId5"/>
    <p:sldId id="287" r:id="rId6"/>
    <p:sldId id="288"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1F5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7576" autoAdjust="0"/>
  </p:normalViewPr>
  <p:slideViewPr>
    <p:cSldViewPr>
      <p:cViewPr varScale="1">
        <p:scale>
          <a:sx n="80" d="100"/>
          <a:sy n="80" d="100"/>
        </p:scale>
        <p:origin x="1698" y="45"/>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a:lvl1pPr>
          </a:lstStyle>
          <a:p>
            <a:pPr>
              <a:defRPr/>
            </a:pPr>
            <a:fld id="{E1189E06-5C50-48D0-A4EC-644263A382D2}" type="datetimeFigureOut">
              <a:rPr lang="en-AU"/>
              <a:pPr>
                <a:defRPr/>
              </a:pPr>
              <a:t>6/02/2017</a:t>
            </a:fld>
            <a:endParaRPr lang="en-A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hangingPunct="1">
              <a:defRPr sz="1200"/>
            </a:lvl1pPr>
          </a:lstStyle>
          <a:p>
            <a:pPr>
              <a:defRPr/>
            </a:pPr>
            <a:fld id="{D50E80A8-D0BF-4791-A376-A8164FCBDA79}" type="slidenum">
              <a:rPr lang="en-AU"/>
              <a:pPr>
                <a:defRPr/>
              </a:pPr>
              <a:t>‹#›</a:t>
            </a:fld>
            <a:endParaRPr lang="en-A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NZ"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C987403-0EB9-4BF6-801B-D26CAE1DA53A}" type="slidenum">
              <a:rPr lang="en-NZ" altLang="en-US" smtClean="0"/>
              <a:pPr/>
              <a:t>4</a:t>
            </a:fld>
            <a:endParaRPr lang="en-NZ"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41DCB7E-7189-4C38-9965-C4B39AAF2483}"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967D24-31B3-4555-A549-1F3F4C65CAAF}" type="slidenum">
              <a:rPr lang="en-US" altLang="en-US"/>
              <a:pPr>
                <a:defRPr/>
              </a:pPr>
              <a:t>‹#›</a:t>
            </a:fld>
            <a:endParaRPr lang="en-US" altLang="en-US"/>
          </a:p>
        </p:txBody>
      </p:sp>
    </p:spTree>
    <p:extLst>
      <p:ext uri="{BB962C8B-B14F-4D97-AF65-F5344CB8AC3E}">
        <p14:creationId xmlns:p14="http://schemas.microsoft.com/office/powerpoint/2010/main" val="1351136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4758E18-109E-4D14-8848-7079CC664AA0}"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07F50C-C9DB-46E1-8518-7340BF76E75C}" type="slidenum">
              <a:rPr lang="en-US" altLang="en-US"/>
              <a:pPr>
                <a:defRPr/>
              </a:pPr>
              <a:t>‹#›</a:t>
            </a:fld>
            <a:endParaRPr lang="en-US" altLang="en-US"/>
          </a:p>
        </p:txBody>
      </p:sp>
    </p:spTree>
    <p:extLst>
      <p:ext uri="{BB962C8B-B14F-4D97-AF65-F5344CB8AC3E}">
        <p14:creationId xmlns:p14="http://schemas.microsoft.com/office/powerpoint/2010/main" val="3745115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8A6A0E4-39AF-4607-9ECB-DDC3AFD4C833}"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CF090C-907B-469C-A458-244377013A0E}" type="slidenum">
              <a:rPr lang="en-US" altLang="en-US"/>
              <a:pPr>
                <a:defRPr/>
              </a:pPr>
              <a:t>‹#›</a:t>
            </a:fld>
            <a:endParaRPr lang="en-US" altLang="en-US"/>
          </a:p>
        </p:txBody>
      </p:sp>
    </p:spTree>
    <p:extLst>
      <p:ext uri="{BB962C8B-B14F-4D97-AF65-F5344CB8AC3E}">
        <p14:creationId xmlns:p14="http://schemas.microsoft.com/office/powerpoint/2010/main" val="360349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59CB6B-5DD7-4338-8B7C-B71366BE3810}"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AF765C-55C9-4BA7-B060-29C0A421A32A}" type="slidenum">
              <a:rPr lang="en-US" altLang="en-US"/>
              <a:pPr>
                <a:defRPr/>
              </a:pPr>
              <a:t>‹#›</a:t>
            </a:fld>
            <a:endParaRPr lang="en-US" altLang="en-US"/>
          </a:p>
        </p:txBody>
      </p:sp>
    </p:spTree>
    <p:extLst>
      <p:ext uri="{BB962C8B-B14F-4D97-AF65-F5344CB8AC3E}">
        <p14:creationId xmlns:p14="http://schemas.microsoft.com/office/powerpoint/2010/main" val="2611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61EB108-26BE-4DD6-9477-982A22FF9F65}" type="datetimeFigureOut">
              <a:rPr lang="en-US"/>
              <a:pPr>
                <a:defRPr/>
              </a:pPr>
              <a:t>2/6/2017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9352383-7FEA-42E4-AC03-B660244CA4FA}" type="slidenum">
              <a:rPr lang="en-US" altLang="en-US"/>
              <a:pPr>
                <a:defRPr/>
              </a:pPr>
              <a:t>‹#›</a:t>
            </a:fld>
            <a:endParaRPr lang="en-US" altLang="en-US"/>
          </a:p>
        </p:txBody>
      </p:sp>
    </p:spTree>
    <p:extLst>
      <p:ext uri="{BB962C8B-B14F-4D97-AF65-F5344CB8AC3E}">
        <p14:creationId xmlns:p14="http://schemas.microsoft.com/office/powerpoint/2010/main" val="2147858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5CA2B9-B2E7-421B-9AE8-683F36BA55F4}" type="datetimeFigureOut">
              <a:rPr lang="en-US"/>
              <a:pPr>
                <a:defRPr/>
              </a:pPr>
              <a:t>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9FA0015-FA9A-4B0E-A1E5-D74F6D67F242}" type="slidenum">
              <a:rPr lang="en-US" altLang="en-US"/>
              <a:pPr>
                <a:defRPr/>
              </a:pPr>
              <a:t>‹#›</a:t>
            </a:fld>
            <a:endParaRPr lang="en-US" altLang="en-US"/>
          </a:p>
        </p:txBody>
      </p:sp>
    </p:spTree>
    <p:extLst>
      <p:ext uri="{BB962C8B-B14F-4D97-AF65-F5344CB8AC3E}">
        <p14:creationId xmlns:p14="http://schemas.microsoft.com/office/powerpoint/2010/main" val="609008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E8D5C6D-14B3-4B8D-BDF9-4BAF9DE27CCE}" type="datetimeFigureOut">
              <a:rPr lang="en-US"/>
              <a:pPr>
                <a:defRPr/>
              </a:pPr>
              <a:t>2/6/2017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8AC54D3A-3280-4E67-964A-6F2F96AABC31}" type="slidenum">
              <a:rPr lang="en-US" altLang="en-US"/>
              <a:pPr>
                <a:defRPr/>
              </a:pPr>
              <a:t>‹#›</a:t>
            </a:fld>
            <a:endParaRPr lang="en-US" altLang="en-US"/>
          </a:p>
        </p:txBody>
      </p:sp>
    </p:spTree>
    <p:extLst>
      <p:ext uri="{BB962C8B-B14F-4D97-AF65-F5344CB8AC3E}">
        <p14:creationId xmlns:p14="http://schemas.microsoft.com/office/powerpoint/2010/main" val="885255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962003F-2866-415F-A240-C21B771755C9}" type="datetimeFigureOut">
              <a:rPr lang="en-US"/>
              <a:pPr>
                <a:defRPr/>
              </a:pPr>
              <a:t>2/6/2017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606E975-29A6-4392-BC41-DEFFF475B99D}" type="slidenum">
              <a:rPr lang="en-US" altLang="en-US"/>
              <a:pPr>
                <a:defRPr/>
              </a:pPr>
              <a:t>‹#›</a:t>
            </a:fld>
            <a:endParaRPr lang="en-US" altLang="en-US"/>
          </a:p>
        </p:txBody>
      </p:sp>
    </p:spTree>
    <p:extLst>
      <p:ext uri="{BB962C8B-B14F-4D97-AF65-F5344CB8AC3E}">
        <p14:creationId xmlns:p14="http://schemas.microsoft.com/office/powerpoint/2010/main" val="263311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3EA2C05-87EA-428F-A150-F46E2477E69D}" type="datetimeFigureOut">
              <a:rPr lang="en-US"/>
              <a:pPr>
                <a:defRPr/>
              </a:pPr>
              <a:t>2/6/2017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AE5B6C8-F39F-439A-84B6-3E9169DCB499}" type="slidenum">
              <a:rPr lang="en-US" altLang="en-US"/>
              <a:pPr>
                <a:defRPr/>
              </a:pPr>
              <a:t>‹#›</a:t>
            </a:fld>
            <a:endParaRPr lang="en-US" altLang="en-US"/>
          </a:p>
        </p:txBody>
      </p:sp>
    </p:spTree>
    <p:extLst>
      <p:ext uri="{BB962C8B-B14F-4D97-AF65-F5344CB8AC3E}">
        <p14:creationId xmlns:p14="http://schemas.microsoft.com/office/powerpoint/2010/main" val="2586098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8A73B89-EAC6-4219-87C5-97DDBA576C82}" type="datetimeFigureOut">
              <a:rPr lang="en-US"/>
              <a:pPr>
                <a:defRPr/>
              </a:pPr>
              <a:t>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503F0C-3FD9-44D4-A18B-5EC6F3764923}" type="slidenum">
              <a:rPr lang="en-US" altLang="en-US"/>
              <a:pPr>
                <a:defRPr/>
              </a:pPr>
              <a:t>‹#›</a:t>
            </a:fld>
            <a:endParaRPr lang="en-US" altLang="en-US"/>
          </a:p>
        </p:txBody>
      </p:sp>
    </p:spTree>
    <p:extLst>
      <p:ext uri="{BB962C8B-B14F-4D97-AF65-F5344CB8AC3E}">
        <p14:creationId xmlns:p14="http://schemas.microsoft.com/office/powerpoint/2010/main" val="4023784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4CF4C2-7ECB-4C7F-ADA3-0B0072515184}" type="datetimeFigureOut">
              <a:rPr lang="en-US"/>
              <a:pPr>
                <a:defRPr/>
              </a:pPr>
              <a:t>2/6/2017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D09EFE-6585-42D7-851E-7EAD2CE4168F}" type="slidenum">
              <a:rPr lang="en-US" altLang="en-US"/>
              <a:pPr>
                <a:defRPr/>
              </a:pPr>
              <a:t>‹#›</a:t>
            </a:fld>
            <a:endParaRPr lang="en-US" altLang="en-US"/>
          </a:p>
        </p:txBody>
      </p:sp>
    </p:spTree>
    <p:extLst>
      <p:ext uri="{BB962C8B-B14F-4D97-AF65-F5344CB8AC3E}">
        <p14:creationId xmlns:p14="http://schemas.microsoft.com/office/powerpoint/2010/main" val="805551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064FBC7B-650D-4B40-8A78-6B0231D8745E}" type="datetimeFigureOut">
              <a:rPr lang="en-US"/>
              <a:pPr>
                <a:defRPr/>
              </a:pPr>
              <a:t>2/6/2017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9DEFFCC2-D17F-4600-947C-397F9701BC4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NZ" altLang="en-US" sz="5400" smtClean="0">
                <a:latin typeface="Broadway" panose="04040905080B02020502" pitchFamily="82" charset="0"/>
              </a:rPr>
              <a:t>Minor symbols</a:t>
            </a:r>
          </a:p>
        </p:txBody>
      </p:sp>
      <p:pic>
        <p:nvPicPr>
          <p:cNvPr id="21507" name="Picture 2" descr="http://www.diabetesmine.com/wp-content/uploads/2012/07/Vanilla-Ice-Cream-C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1681163"/>
            <a:ext cx="4121150" cy="517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4" descr="http://us.123rf.com/400wm/400/400/flippo/flippo0909/flippo090900017/5452081-a-group-of-christmas-light-bulbs-on-a-white-background-with-copy-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338" y="1125538"/>
            <a:ext cx="6826251" cy="573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6" descr="http://us.123rf.com/400wm/400/400/flippo/flippo0909/flippo090900017/5452081-a-group-of-christmas-light-bulbs-on-a-white-background-with-copy-spac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0525"/>
            <a:ext cx="7405688" cy="622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8" descr="http://www.runfastpromotions.com/images/running-shoe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875" y="1668463"/>
            <a:ext cx="3238500" cy="32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http://t2.gstatic.com/images?q=tbn:ANd9GcReJEYELTLSXlHqZpgLF8kQZkabls5Jy4Jo9XXO0XOGM13GNGNyKw"/>
          <p:cNvPicPr>
            <a:picLocks noChangeAspect="1" noChangeArrowheads="1"/>
          </p:cNvPicPr>
          <p:nvPr/>
        </p:nvPicPr>
        <p:blipFill>
          <a:blip r:embed="rId2">
            <a:extLst>
              <a:ext uri="{28A0092B-C50C-407E-A947-70E740481C1C}">
                <a14:useLocalDpi xmlns:a14="http://schemas.microsoft.com/office/drawing/2010/main" val="0"/>
              </a:ext>
            </a:extLst>
          </a:blip>
          <a:srcRect r="11916"/>
          <a:stretch>
            <a:fillRect/>
          </a:stretch>
        </p:blipFill>
        <p:spPr bwMode="auto">
          <a:xfrm>
            <a:off x="-257175" y="-58738"/>
            <a:ext cx="9155113" cy="691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Box 2"/>
          <p:cNvSpPr txBox="1">
            <a:spLocks noChangeArrowheads="1"/>
          </p:cNvSpPr>
          <p:nvPr/>
        </p:nvSpPr>
        <p:spPr bwMode="auto">
          <a:xfrm>
            <a:off x="233363" y="79375"/>
            <a:ext cx="8664575"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solidFill>
                  <a:schemeClr val="bg1"/>
                </a:solidFill>
                <a:latin typeface="Arial" panose="020B0604020202020204" pitchFamily="34" charset="0"/>
              </a:rPr>
              <a:t>The Christmas Lights are Ed’s way of making the Tatupu family feel acknowledged and welcomed. It’s a small gesture, not heroic or brave, but it means so much to them.</a:t>
            </a:r>
          </a:p>
          <a:p>
            <a:pPr eaLnBrk="1" hangingPunct="1">
              <a:spcBef>
                <a:spcPct val="0"/>
              </a:spcBef>
              <a:buFontTx/>
              <a:buNone/>
            </a:pPr>
            <a:endParaRPr lang="en-NZ" altLang="en-US" sz="2400" b="1">
              <a:solidFill>
                <a:schemeClr val="bg1"/>
              </a:solidFill>
              <a:latin typeface="Arial" panose="020B0604020202020204" pitchFamily="34" charset="0"/>
            </a:endParaRPr>
          </a:p>
          <a:p>
            <a:pPr eaLnBrk="1" hangingPunct="1">
              <a:spcBef>
                <a:spcPct val="0"/>
              </a:spcBef>
              <a:buFontTx/>
              <a:buNone/>
            </a:pPr>
            <a:r>
              <a:rPr lang="en-NZ" altLang="en-US" sz="1800" b="1">
                <a:solidFill>
                  <a:schemeClr val="bg1"/>
                </a:solidFill>
                <a:latin typeface="Arial" panose="020B0604020202020204" pitchFamily="34" charset="0"/>
              </a:rPr>
              <a:t>He realises from this act that small things can have a big impact. That the ordinary can be extraordinary and that behind the façade of an ordinary house there can be beauty and something special.</a:t>
            </a:r>
          </a:p>
          <a:p>
            <a:pPr eaLnBrk="1" hangingPunct="1">
              <a:spcBef>
                <a:spcPct val="0"/>
              </a:spcBef>
              <a:buFontTx/>
              <a:buNone/>
            </a:pPr>
            <a:endParaRPr lang="en-NZ" altLang="en-US" sz="2400" b="1">
              <a:solidFill>
                <a:schemeClr val="bg1"/>
              </a:solidFill>
              <a:latin typeface="Arial" panose="020B0604020202020204" pitchFamily="34" charset="0"/>
            </a:endParaRPr>
          </a:p>
          <a:p>
            <a:pPr eaLnBrk="1" hangingPunct="1">
              <a:spcBef>
                <a:spcPct val="0"/>
              </a:spcBef>
              <a:buFontTx/>
              <a:buNone/>
            </a:pPr>
            <a:r>
              <a:rPr lang="en-NZ" altLang="en-US" sz="1800" b="1">
                <a:solidFill>
                  <a:schemeClr val="bg1"/>
                </a:solidFill>
                <a:latin typeface="Arial" panose="020B0604020202020204" pitchFamily="34" charset="0"/>
              </a:rPr>
              <a:t>It also shows how a small gesture can mean the world to someone.</a:t>
            </a:r>
          </a:p>
          <a:p>
            <a:pPr eaLnBrk="1" hangingPunct="1">
              <a:spcBef>
                <a:spcPct val="0"/>
              </a:spcBef>
              <a:buFontTx/>
              <a:buNone/>
            </a:pPr>
            <a:endParaRPr lang="en-NZ" altLang="en-US" sz="2400" b="1">
              <a:solidFill>
                <a:schemeClr val="bg1"/>
              </a:solidFill>
              <a:latin typeface="Arial" panose="020B0604020202020204" pitchFamily="34" charset="0"/>
            </a:endParaRPr>
          </a:p>
          <a:p>
            <a:pPr eaLnBrk="1" hangingPunct="1">
              <a:spcBef>
                <a:spcPct val="0"/>
              </a:spcBef>
              <a:buFontTx/>
              <a:buNone/>
            </a:pPr>
            <a:endParaRPr lang="en-NZ" altLang="en-US" sz="2000">
              <a:solidFill>
                <a:schemeClr val="bg1"/>
              </a:solidFill>
              <a:latin typeface="Arial" panose="020B0604020202020204" pitchFamily="34" charset="0"/>
            </a:endParaRPr>
          </a:p>
          <a:p>
            <a:pPr eaLnBrk="1" hangingPunct="1">
              <a:spcBef>
                <a:spcPct val="0"/>
              </a:spcBef>
              <a:buFontTx/>
              <a:buNone/>
            </a:pPr>
            <a:endParaRPr lang="en-NZ" altLang="en-US" sz="2000">
              <a:solidFill>
                <a:schemeClr val="bg1"/>
              </a:solidFill>
              <a:latin typeface="Arial" panose="020B0604020202020204" pitchFamily="34" charset="0"/>
            </a:endParaRPr>
          </a:p>
        </p:txBody>
      </p:sp>
      <p:sp>
        <p:nvSpPr>
          <p:cNvPr id="22532" name="Rectangle 3"/>
          <p:cNvSpPr>
            <a:spLocks noChangeArrowheads="1"/>
          </p:cNvSpPr>
          <p:nvPr/>
        </p:nvSpPr>
        <p:spPr bwMode="auto">
          <a:xfrm>
            <a:off x="-290513" y="4476750"/>
            <a:ext cx="4572001"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solidFill>
                  <a:schemeClr val="bg1"/>
                </a:solidFill>
                <a:latin typeface="Arial" panose="020B0604020202020204" pitchFamily="34" charset="0"/>
              </a:rPr>
              <a:t>“Four globes to brighten up the Tatupu house this year. It’s not a big thing, but I guess it’s true – big things are often just small things that are noticed.” P 221</a:t>
            </a:r>
          </a:p>
          <a:p>
            <a:pPr eaLnBrk="1" hangingPunct="1">
              <a:spcBef>
                <a:spcPct val="0"/>
              </a:spcBef>
              <a:buFontTx/>
              <a:buNone/>
            </a:pPr>
            <a:endParaRPr lang="en-NZ" altLang="en-US" sz="2400" b="1">
              <a:solidFill>
                <a:schemeClr val="bg1"/>
              </a:solidFill>
              <a:latin typeface="Arial" panose="020B0604020202020204" pitchFamily="34" charset="0"/>
            </a:endParaRPr>
          </a:p>
        </p:txBody>
      </p:sp>
      <p:sp>
        <p:nvSpPr>
          <p:cNvPr id="22533" name="Rectangle 4"/>
          <p:cNvSpPr>
            <a:spLocks noChangeArrowheads="1"/>
          </p:cNvSpPr>
          <p:nvPr/>
        </p:nvSpPr>
        <p:spPr bwMode="auto">
          <a:xfrm>
            <a:off x="6350" y="5834063"/>
            <a:ext cx="6845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solidFill>
                  <a:schemeClr val="bg1"/>
                </a:solidFill>
                <a:latin typeface="Arial" panose="020B0604020202020204" pitchFamily="34" charset="0"/>
              </a:rPr>
              <a:t>“This isn’t about words. It’s about glowing lights and small things that are big.” P 221</a:t>
            </a:r>
          </a:p>
          <a:p>
            <a:pPr eaLnBrk="1" hangingPunct="1">
              <a:spcBef>
                <a:spcPct val="0"/>
              </a:spcBef>
              <a:buFontTx/>
              <a:buNone/>
            </a:pPr>
            <a:endParaRPr lang="en-NZ" altLang="en-US" sz="2400" b="1">
              <a:solidFill>
                <a:schemeClr val="bg1"/>
              </a:solidFill>
              <a:latin typeface="Arial" panose="020B0604020202020204" pitchFamily="34" charset="0"/>
            </a:endParaRPr>
          </a:p>
        </p:txBody>
      </p:sp>
      <p:sp>
        <p:nvSpPr>
          <p:cNvPr id="22534" name="Rectangle 5"/>
          <p:cNvSpPr>
            <a:spLocks noChangeArrowheads="1"/>
          </p:cNvSpPr>
          <p:nvPr/>
        </p:nvSpPr>
        <p:spPr bwMode="auto">
          <a:xfrm>
            <a:off x="4572000" y="3587750"/>
            <a:ext cx="4572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solidFill>
                  <a:schemeClr val="bg1"/>
                </a:solidFill>
                <a:latin typeface="Arial" panose="020B0604020202020204" pitchFamily="34" charset="0"/>
              </a:rPr>
              <a:t>“Lua kisses her. Just softly on the lips. And she kisses back. Sometimes people are beautiful. Not in looks. Not in what they say. Just in what they are.” P 224</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http://t2.gstatic.com/images?q=tbn:ANd9GcReJEYELTLSXlHqZpgLF8kQZkabls5Jy4Jo9XXO0XOGM13GNGNyKw"/>
          <p:cNvPicPr>
            <a:picLocks noChangeAspect="1" noChangeArrowheads="1"/>
          </p:cNvPicPr>
          <p:nvPr/>
        </p:nvPicPr>
        <p:blipFill>
          <a:blip r:embed="rId2">
            <a:extLst>
              <a:ext uri="{28A0092B-C50C-407E-A947-70E740481C1C}">
                <a14:useLocalDpi xmlns:a14="http://schemas.microsoft.com/office/drawing/2010/main" val="0"/>
              </a:ext>
            </a:extLst>
          </a:blip>
          <a:srcRect r="11916"/>
          <a:stretch>
            <a:fillRect/>
          </a:stretch>
        </p:blipFill>
        <p:spPr bwMode="auto">
          <a:xfrm>
            <a:off x="-11113" y="26988"/>
            <a:ext cx="9155113" cy="691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2"/>
          <p:cNvSpPr>
            <a:spLocks noChangeArrowheads="1"/>
          </p:cNvSpPr>
          <p:nvPr/>
        </p:nvSpPr>
        <p:spPr bwMode="auto">
          <a:xfrm>
            <a:off x="539750" y="26988"/>
            <a:ext cx="7920038"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3400" b="1">
                <a:solidFill>
                  <a:schemeClr val="bg1"/>
                </a:solidFill>
                <a:latin typeface="Arial" panose="020B0604020202020204" pitchFamily="34" charset="0"/>
              </a:rPr>
              <a:t>Have a think…. Has  anyone ever done something like this for you? It might seem small to them but it made your day/week/year?</a:t>
            </a:r>
          </a:p>
          <a:p>
            <a:pPr eaLnBrk="1" hangingPunct="1">
              <a:spcBef>
                <a:spcPct val="0"/>
              </a:spcBef>
              <a:buFontTx/>
              <a:buNone/>
            </a:pPr>
            <a:endParaRPr lang="en-NZ" altLang="en-US" sz="3400" b="1">
              <a:solidFill>
                <a:schemeClr val="bg1"/>
              </a:solidFill>
              <a:latin typeface="Arial" panose="020B0604020202020204" pitchFamily="34" charset="0"/>
            </a:endParaRPr>
          </a:p>
          <a:p>
            <a:pPr eaLnBrk="1" hangingPunct="1">
              <a:spcBef>
                <a:spcPct val="0"/>
              </a:spcBef>
              <a:buFontTx/>
              <a:buNone/>
            </a:pPr>
            <a:r>
              <a:rPr lang="en-NZ" altLang="en-US" sz="3400" b="1">
                <a:solidFill>
                  <a:schemeClr val="bg1"/>
                </a:solidFill>
                <a:latin typeface="Arial" panose="020B0604020202020204" pitchFamily="34" charset="0"/>
              </a:rPr>
              <a:t>Or….</a:t>
            </a:r>
          </a:p>
          <a:p>
            <a:pPr eaLnBrk="1" hangingPunct="1">
              <a:spcBef>
                <a:spcPct val="0"/>
              </a:spcBef>
              <a:buFontTx/>
              <a:buNone/>
            </a:pPr>
            <a:r>
              <a:rPr lang="en-NZ" altLang="en-US" sz="3400" b="1">
                <a:solidFill>
                  <a:schemeClr val="bg1"/>
                </a:solidFill>
                <a:latin typeface="Arial" panose="020B0604020202020204" pitchFamily="34" charset="0"/>
              </a:rPr>
              <a:t>Have you ever done some thing like this for someone else? Not for the thanks, or the reward, just to make their day?</a:t>
            </a:r>
          </a:p>
          <a:p>
            <a:pPr eaLnBrk="1" hangingPunct="1">
              <a:spcBef>
                <a:spcPct val="0"/>
              </a:spcBef>
              <a:buFontTx/>
              <a:buNone/>
            </a:pPr>
            <a:endParaRPr lang="en-NZ" altLang="en-US" sz="3400" b="1">
              <a:solidFill>
                <a:schemeClr val="bg1"/>
              </a:solidFill>
              <a:latin typeface="Arial" panose="020B0604020202020204" pitchFamily="34" charset="0"/>
            </a:endParaRPr>
          </a:p>
          <a:p>
            <a:pPr algn="ctr" eaLnBrk="1" hangingPunct="1">
              <a:spcBef>
                <a:spcPct val="0"/>
              </a:spcBef>
              <a:buFontTx/>
              <a:buNone/>
            </a:pPr>
            <a:r>
              <a:rPr lang="en-NZ" altLang="en-US" sz="3400" b="1">
                <a:solidFill>
                  <a:schemeClr val="bg1"/>
                </a:solidFill>
                <a:latin typeface="Arial" panose="020B0604020202020204" pitchFamily="34" charset="0"/>
              </a:rPr>
              <a:t>If you said no…. Why not? What’s stopping us?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endParaRPr lang="en-NZ" altLang="en-US" smtClean="0"/>
          </a:p>
        </p:txBody>
      </p:sp>
      <p:pic>
        <p:nvPicPr>
          <p:cNvPr id="24579" name="Picture 2" descr="http://timenewsfeed.files.wordpress.com/2011/04/barefeet.jpg?w=455&amp;h=32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8" y="0"/>
            <a:ext cx="9750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Box 2"/>
          <p:cNvSpPr txBox="1">
            <a:spLocks noChangeArrowheads="1"/>
          </p:cNvSpPr>
          <p:nvPr/>
        </p:nvSpPr>
        <p:spPr bwMode="auto">
          <a:xfrm>
            <a:off x="323850" y="404813"/>
            <a:ext cx="88201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2400">
                <a:latin typeface="Arial Black" panose="020B0A04020102020204" pitchFamily="34" charset="0"/>
              </a:rPr>
              <a:t>The Invisible Running Shoes</a:t>
            </a:r>
          </a:p>
        </p:txBody>
      </p:sp>
      <p:sp>
        <p:nvSpPr>
          <p:cNvPr id="24581" name="TextBox 3"/>
          <p:cNvSpPr txBox="1">
            <a:spLocks noChangeArrowheads="1"/>
          </p:cNvSpPr>
          <p:nvPr/>
        </p:nvSpPr>
        <p:spPr bwMode="auto">
          <a:xfrm>
            <a:off x="177800" y="2954338"/>
            <a:ext cx="8569325"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2000" b="1">
                <a:latin typeface="Arial" panose="020B0604020202020204" pitchFamily="34" charset="0"/>
              </a:rPr>
              <a:t>When Ed meets Sophie he can’t figure out what she needs. </a:t>
            </a:r>
          </a:p>
          <a:p>
            <a:pPr eaLnBrk="1" hangingPunct="1">
              <a:spcBef>
                <a:spcPct val="0"/>
              </a:spcBef>
              <a:buFontTx/>
              <a:buNone/>
            </a:pPr>
            <a:endParaRPr lang="en-NZ" altLang="en-US" sz="2000" b="1">
              <a:latin typeface="Arial" panose="020B0604020202020204" pitchFamily="34" charset="0"/>
            </a:endParaRPr>
          </a:p>
          <a:p>
            <a:pPr eaLnBrk="1" hangingPunct="1">
              <a:spcBef>
                <a:spcPct val="0"/>
              </a:spcBef>
              <a:buFontTx/>
              <a:buNone/>
            </a:pPr>
            <a:r>
              <a:rPr lang="en-NZ" altLang="en-US" sz="2000" b="1">
                <a:latin typeface="Arial" panose="020B0604020202020204" pitchFamily="34" charset="0"/>
              </a:rPr>
              <a:t>When he sees her run, he sees her true beauty. She is happiest when she runs barefoot. </a:t>
            </a:r>
          </a:p>
          <a:p>
            <a:pPr eaLnBrk="1" hangingPunct="1">
              <a:spcBef>
                <a:spcPct val="0"/>
              </a:spcBef>
              <a:buFontTx/>
              <a:buNone/>
            </a:pPr>
            <a:endParaRPr lang="en-NZ" altLang="en-US" sz="2000" b="1">
              <a:latin typeface="Arial" panose="020B0604020202020204" pitchFamily="34" charset="0"/>
            </a:endParaRPr>
          </a:p>
        </p:txBody>
      </p:sp>
      <p:sp>
        <p:nvSpPr>
          <p:cNvPr id="5" name="Rectangle 4"/>
          <p:cNvSpPr>
            <a:spLocks noChangeArrowheads="1"/>
          </p:cNvSpPr>
          <p:nvPr/>
        </p:nvSpPr>
        <p:spPr bwMode="auto">
          <a:xfrm>
            <a:off x="290513" y="4371975"/>
            <a:ext cx="8558212"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2000" b="1">
                <a:latin typeface="Arial" panose="020B0604020202020204" pitchFamily="34" charset="0"/>
              </a:rPr>
              <a:t>By giving her the invisible shoes he is giving her permission to be extraordinary, to run her races barefoot and enjoy it in the same way she does at 5.30am.</a:t>
            </a:r>
          </a:p>
          <a:p>
            <a:pPr eaLnBrk="1" hangingPunct="1">
              <a:spcBef>
                <a:spcPct val="0"/>
              </a:spcBef>
              <a:buFontTx/>
              <a:buNone/>
            </a:pPr>
            <a:endParaRPr lang="en-NZ" altLang="en-US" sz="2000" b="1">
              <a:latin typeface="Arial" panose="020B0604020202020204" pitchFamily="34" charset="0"/>
            </a:endParaRPr>
          </a:p>
          <a:p>
            <a:pPr eaLnBrk="1" hangingPunct="1">
              <a:spcBef>
                <a:spcPct val="0"/>
              </a:spcBef>
              <a:buFontTx/>
              <a:buNone/>
            </a:pPr>
            <a:r>
              <a:rPr lang="en-NZ" altLang="en-US" sz="2000" b="1">
                <a:latin typeface="Arial" panose="020B0604020202020204" pitchFamily="34" charset="0"/>
              </a:rPr>
              <a:t>The shoes represent the fact that she had that ability all along, she just needed to be reminded of it. Each message Ed delivers lets him know the same thing.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t3.gstatic.com/images?q=tbn:ANd9GcTfz-TjGN2dhI2dtaFX9qqKxJEeQSj82zQ0PTe_BFw0zSOiLh1mU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3438" y="522288"/>
            <a:ext cx="5027612" cy="633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2"/>
          <p:cNvSpPr txBox="1">
            <a:spLocks noChangeArrowheads="1"/>
          </p:cNvSpPr>
          <p:nvPr/>
        </p:nvSpPr>
        <p:spPr bwMode="auto">
          <a:xfrm>
            <a:off x="468313" y="522288"/>
            <a:ext cx="4751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b="1">
                <a:latin typeface="Arial" panose="020B0604020202020204" pitchFamily="34" charset="0"/>
              </a:rPr>
              <a:t>Angie Carusso’s icecream</a:t>
            </a:r>
          </a:p>
        </p:txBody>
      </p:sp>
      <p:sp>
        <p:nvSpPr>
          <p:cNvPr id="26628" name="TextBox 3"/>
          <p:cNvSpPr txBox="1">
            <a:spLocks noChangeArrowheads="1"/>
          </p:cNvSpPr>
          <p:nvPr/>
        </p:nvSpPr>
        <p:spPr bwMode="auto">
          <a:xfrm>
            <a:off x="468313" y="1125538"/>
            <a:ext cx="4464050" cy="406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Like the Christmas Lights, the icecream is a small gesture that has big effects.</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1800">
                <a:latin typeface="Arial" panose="020B0604020202020204" pitchFamily="34" charset="0"/>
              </a:rPr>
              <a:t>Angie is a solo mum with small children. This is a demanding life with very little recognition.</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1800">
                <a:latin typeface="Arial" panose="020B0604020202020204" pitchFamily="34" charset="0"/>
              </a:rPr>
              <a:t>Of course she loves her children, but in having them she has sacrificed a different possible life. </a:t>
            </a:r>
          </a:p>
          <a:p>
            <a:pPr eaLnBrk="1" hangingPunct="1">
              <a:spcBef>
                <a:spcPct val="0"/>
              </a:spcBef>
              <a:buFontTx/>
              <a:buNone/>
            </a:pPr>
            <a:endParaRPr lang="en-NZ" altLang="en-US" sz="1800">
              <a:latin typeface="Arial" panose="020B0604020202020204" pitchFamily="34" charset="0"/>
            </a:endParaRPr>
          </a:p>
          <a:p>
            <a:pPr eaLnBrk="1" hangingPunct="1">
              <a:spcBef>
                <a:spcPct val="0"/>
              </a:spcBef>
              <a:buFontTx/>
              <a:buNone/>
            </a:pPr>
            <a:r>
              <a:rPr lang="en-NZ" altLang="en-US" sz="2000" b="1">
                <a:latin typeface="Arial" panose="020B0604020202020204" pitchFamily="34" charset="0"/>
              </a:rPr>
              <a:t>What does it mean that Ed gives her the icecream? What is he trying to say to her?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76250" y="120650"/>
            <a:ext cx="8229600" cy="1143000"/>
          </a:xfrm>
        </p:spPr>
        <p:txBody>
          <a:bodyPr/>
          <a:lstStyle/>
          <a:p>
            <a:pPr eaLnBrk="1" hangingPunct="1"/>
            <a:r>
              <a:rPr lang="en-NZ" altLang="en-US" smtClean="0"/>
              <a:t>Dialogue</a:t>
            </a:r>
          </a:p>
        </p:txBody>
      </p:sp>
      <p:sp>
        <p:nvSpPr>
          <p:cNvPr id="27651" name="Rectangle 2"/>
          <p:cNvSpPr>
            <a:spLocks noChangeArrowheads="1"/>
          </p:cNvSpPr>
          <p:nvPr/>
        </p:nvSpPr>
        <p:spPr bwMode="auto">
          <a:xfrm>
            <a:off x="250825" y="3213100"/>
            <a:ext cx="45720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“Yes, you’re here – and that’s exactly it!... Look at this dump. The house, the town, everything… your father – he promised me that one day we’d leave this place. He said we’d just pack up and go, and look where we are, Ed. We’re stil her. I’m here. You’re here, and just like your old man, you’re all promises, Ed, and no results… </a:t>
            </a:r>
            <a:r>
              <a:rPr lang="en-NZ" altLang="en-US" sz="1800" b="1">
                <a:latin typeface="Arial" panose="020B0604020202020204" pitchFamily="34" charset="0"/>
              </a:rPr>
              <a:t>you could be as good as any of them… but you’re still here and you’ll still be here in fifty years… and you’ll have achieved nothing… I just want you… to make something of yourself</a:t>
            </a:r>
            <a:r>
              <a:rPr lang="en-NZ" altLang="en-US" sz="1800">
                <a:latin typeface="Arial" panose="020B0604020202020204" pitchFamily="34" charset="0"/>
              </a:rPr>
              <a:t>.” P 245 </a:t>
            </a:r>
          </a:p>
        </p:txBody>
      </p:sp>
      <p:sp>
        <p:nvSpPr>
          <p:cNvPr id="27652" name="Rectangle 3"/>
          <p:cNvSpPr>
            <a:spLocks noChangeArrowheads="1"/>
          </p:cNvSpPr>
          <p:nvPr/>
        </p:nvSpPr>
        <p:spPr bwMode="auto">
          <a:xfrm>
            <a:off x="4248150" y="1062038"/>
            <a:ext cx="4572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“You are like he as… and just like him you were most likely to die the same way – a quarter of what you could have been… you see Ed, </a:t>
            </a:r>
            <a:r>
              <a:rPr lang="en-NZ" altLang="en-US" sz="1800" b="1">
                <a:latin typeface="Arial" panose="020B0604020202020204" pitchFamily="34" charset="0"/>
              </a:rPr>
              <a:t>you were always an absolute no-hoper – just like your old man… and we’ve been employed to test you – to see if you can avoid this life.</a:t>
            </a:r>
          </a:p>
        </p:txBody>
      </p:sp>
      <p:sp>
        <p:nvSpPr>
          <p:cNvPr id="27653" name="Rectangle 4"/>
          <p:cNvSpPr>
            <a:spLocks noChangeArrowheads="1"/>
          </p:cNvSpPr>
          <p:nvPr/>
        </p:nvSpPr>
        <p:spPr bwMode="auto">
          <a:xfrm>
            <a:off x="4979988" y="3213100"/>
            <a:ext cx="38290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“You know, they say that there are countless saints who have nothing to do with church and almost no knowledge of God. But they say God walks with those people without them ever knowing it… you’re one of those people, Ed. And it’s an honour to know you.” P 156 </a:t>
            </a:r>
          </a:p>
        </p:txBody>
      </p:sp>
      <p:sp>
        <p:nvSpPr>
          <p:cNvPr id="27654" name="Rectangle 5"/>
          <p:cNvSpPr>
            <a:spLocks noChangeArrowheads="1"/>
          </p:cNvSpPr>
          <p:nvPr/>
        </p:nvSpPr>
        <p:spPr bwMode="auto">
          <a:xfrm>
            <a:off x="25400" y="261938"/>
            <a:ext cx="360045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“It’s the person, Ma, not the place. If you left here, you’d have been the same anywhere else…. If I ever leave this place.. I’ll make sure I’m better here first.” P 283 </a:t>
            </a:r>
          </a:p>
        </p:txBody>
      </p:sp>
      <p:sp>
        <p:nvSpPr>
          <p:cNvPr id="27655" name="TextBox 6"/>
          <p:cNvSpPr txBox="1">
            <a:spLocks noChangeArrowheads="1"/>
          </p:cNvSpPr>
          <p:nvPr/>
        </p:nvSpPr>
        <p:spPr bwMode="auto">
          <a:xfrm>
            <a:off x="4991100" y="5983288"/>
            <a:ext cx="3829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“Are you looking at a dead man now?” p351</a:t>
            </a:r>
          </a:p>
        </p:txBody>
      </p:sp>
      <p:sp>
        <p:nvSpPr>
          <p:cNvPr id="27656" name="TextBox 7"/>
          <p:cNvSpPr txBox="1">
            <a:spLocks noChangeArrowheads="1"/>
          </p:cNvSpPr>
          <p:nvPr/>
        </p:nvSpPr>
        <p:spPr bwMode="auto">
          <a:xfrm>
            <a:off x="47625" y="1949450"/>
            <a:ext cx="38973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NZ" altLang="en-US" sz="1800">
                <a:latin typeface="Arial" panose="020B0604020202020204" pitchFamily="34" charset="0"/>
              </a:rPr>
              <a:t>“You were sent here to remind yourself that you don’t want to die the same way your father did. Understand?” p 348</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Apex</Template>
  <TotalTime>1554</TotalTime>
  <Words>751</Words>
  <Application>Microsoft Office PowerPoint</Application>
  <PresentationFormat>On-screen Show (4:3)</PresentationFormat>
  <Paragraphs>39</Paragraphs>
  <Slides>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Calibri</vt:lpstr>
      <vt:lpstr>Arial Black</vt:lpstr>
      <vt:lpstr>Broadway</vt:lpstr>
      <vt:lpstr>Aharoni</vt:lpstr>
      <vt:lpstr>Agency FB</vt:lpstr>
      <vt:lpstr>Calibri Light</vt:lpstr>
      <vt:lpstr>Office Theme</vt:lpstr>
      <vt:lpstr>Minor symbols</vt:lpstr>
      <vt:lpstr>PowerPoint Presentation</vt:lpstr>
      <vt:lpstr>PowerPoint Presentation</vt:lpstr>
      <vt:lpstr>PowerPoint Presentation</vt:lpstr>
      <vt:lpstr>PowerPoint Presentation</vt:lpstr>
      <vt:lpstr>Dialogue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AM THE MESSENGER By Markus Zusak</dc:title>
  <dc:creator>Constance D. Casserly</dc:creator>
  <cp:lastModifiedBy>DIAS, Jashuan</cp:lastModifiedBy>
  <cp:revision>49</cp:revision>
  <dcterms:created xsi:type="dcterms:W3CDTF">2010-08-19T04:09:30Z</dcterms:created>
  <dcterms:modified xsi:type="dcterms:W3CDTF">2017-02-06T00:20:31Z</dcterms:modified>
</cp:coreProperties>
</file>