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2" r:id="rId2"/>
    <p:sldId id="273"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6" d="100"/>
          <a:sy n="86" d="100"/>
        </p:scale>
        <p:origin x="48" y="4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A2543-CA80-46AF-BB55-E7602F04034A}" type="datetimeFigureOut">
              <a:rPr lang="en-AU" smtClean="0"/>
              <a:t>23/02/2017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BD51F-154D-46D3-B948-07102AEAD041}" type="slidenum">
              <a:rPr lang="en-AU" smtClean="0"/>
              <a:t>‹#›</a:t>
            </a:fld>
            <a:endParaRPr lang="en-AU"/>
          </a:p>
        </p:txBody>
      </p:sp>
    </p:spTree>
    <p:extLst>
      <p:ext uri="{BB962C8B-B14F-4D97-AF65-F5344CB8AC3E}">
        <p14:creationId xmlns:p14="http://schemas.microsoft.com/office/powerpoint/2010/main" val="2621493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48FA9F-10F7-469A-BC8E-4BDFE8995184}" type="slidenum">
              <a:rPr lang="en-NZ" altLang="en-US" smtClean="0"/>
              <a:pPr/>
              <a:t>6</a:t>
            </a:fld>
            <a:endParaRPr lang="en-NZ" altLang="en-US" smtClean="0"/>
          </a:p>
        </p:txBody>
      </p:sp>
    </p:spTree>
    <p:extLst>
      <p:ext uri="{BB962C8B-B14F-4D97-AF65-F5344CB8AC3E}">
        <p14:creationId xmlns:p14="http://schemas.microsoft.com/office/powerpoint/2010/main" val="134430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NZ" sz="1000" b="1" dirty="0" smtClean="0"/>
              <a:t>Luck – you might have bad luck but you can’t blame it forever</a:t>
            </a:r>
          </a:p>
          <a:p>
            <a:pPr eaLnBrk="1" fontAlgn="auto" hangingPunct="1">
              <a:spcBef>
                <a:spcPts val="0"/>
              </a:spcBef>
              <a:spcAft>
                <a:spcPts val="0"/>
              </a:spcAft>
              <a:defRPr/>
            </a:pPr>
            <a:r>
              <a:rPr lang="en-NZ" sz="1000" b="1" dirty="0" smtClean="0"/>
              <a:t>Chance</a:t>
            </a:r>
          </a:p>
          <a:p>
            <a:pPr eaLnBrk="1" fontAlgn="auto" hangingPunct="1">
              <a:spcBef>
                <a:spcPts val="0"/>
              </a:spcBef>
              <a:spcAft>
                <a:spcPts val="0"/>
              </a:spcAft>
              <a:defRPr/>
            </a:pPr>
            <a:r>
              <a:rPr lang="en-NZ" sz="1000" b="1" dirty="0" smtClean="0"/>
              <a:t>Gambling</a:t>
            </a:r>
          </a:p>
          <a:p>
            <a:pPr eaLnBrk="1" fontAlgn="auto" hangingPunct="1">
              <a:spcBef>
                <a:spcPts val="0"/>
              </a:spcBef>
              <a:spcAft>
                <a:spcPts val="0"/>
              </a:spcAft>
              <a:defRPr/>
            </a:pPr>
            <a:r>
              <a:rPr lang="en-NZ" sz="1000" b="1" dirty="0" smtClean="0"/>
              <a:t>Doing what you can with the cards you are dealt</a:t>
            </a:r>
          </a:p>
          <a:p>
            <a:pPr eaLnBrk="1" fontAlgn="auto" hangingPunct="1">
              <a:spcBef>
                <a:spcPts val="0"/>
              </a:spcBef>
              <a:spcAft>
                <a:spcPts val="0"/>
              </a:spcAft>
              <a:defRPr/>
            </a:pPr>
            <a:r>
              <a:rPr lang="en-NZ" sz="1000" b="1" dirty="0" smtClean="0"/>
              <a:t>Mastering life like you master a game of cards</a:t>
            </a:r>
          </a:p>
          <a:p>
            <a:pPr eaLnBrk="1" fontAlgn="auto" hangingPunct="1">
              <a:spcBef>
                <a:spcPts val="0"/>
              </a:spcBef>
              <a:spcAft>
                <a:spcPts val="0"/>
              </a:spcAft>
              <a:defRPr/>
            </a:pPr>
            <a:r>
              <a:rPr lang="en-NZ" sz="1000" b="1" dirty="0" smtClean="0"/>
              <a:t>Taking control – not letting the cards you receive be the end of the story</a:t>
            </a:r>
          </a:p>
          <a:p>
            <a:pPr eaLnBrk="1" fontAlgn="auto" hangingPunct="1">
              <a:spcBef>
                <a:spcPts val="0"/>
              </a:spcBef>
              <a:spcAft>
                <a:spcPts val="0"/>
              </a:spcAft>
              <a:defRPr/>
            </a:pPr>
            <a:r>
              <a:rPr lang="en-NZ" sz="1000" b="1" dirty="0" smtClean="0"/>
              <a:t>You need to take risks to get any reward</a:t>
            </a:r>
          </a:p>
          <a:p>
            <a:pPr algn="ctr" eaLnBrk="1" fontAlgn="auto" hangingPunct="1">
              <a:spcBef>
                <a:spcPts val="0"/>
              </a:spcBef>
              <a:spcAft>
                <a:spcPts val="0"/>
              </a:spcAft>
              <a:defRPr/>
            </a:pPr>
            <a:endParaRPr lang="en-NZ" b="1" dirty="0" smtClean="0"/>
          </a:p>
          <a:p>
            <a:pPr eaLnBrk="1" fontAlgn="auto" hangingPunct="1">
              <a:spcBef>
                <a:spcPts val="0"/>
              </a:spcBef>
              <a:spcAft>
                <a:spcPts val="0"/>
              </a:spcAft>
              <a:defRPr/>
            </a:pPr>
            <a:endParaRPr lang="en-AU" sz="1000" dirty="0" smtClean="0">
              <a:latin typeface="+mj-lt"/>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9B0339-F76C-4652-8DF9-9BE07F04155B}" type="slidenum">
              <a:rPr lang="en-AU" altLang="en-US" smtClean="0"/>
              <a:pPr/>
              <a:t>11</a:t>
            </a:fld>
            <a:endParaRPr lang="en-AU" altLang="en-US" smtClean="0"/>
          </a:p>
        </p:txBody>
      </p:sp>
    </p:spTree>
    <p:extLst>
      <p:ext uri="{BB962C8B-B14F-4D97-AF65-F5344CB8AC3E}">
        <p14:creationId xmlns:p14="http://schemas.microsoft.com/office/powerpoint/2010/main" val="2539449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90DDD1-08C9-4FC7-A96E-137931E469F5}" type="slidenum">
              <a:rPr lang="en-AU" altLang="en-US" smtClean="0"/>
              <a:pPr/>
              <a:t>13</a:t>
            </a:fld>
            <a:endParaRPr lang="en-AU" altLang="en-US" smtClean="0"/>
          </a:p>
        </p:txBody>
      </p:sp>
    </p:spTree>
    <p:extLst>
      <p:ext uri="{BB962C8B-B14F-4D97-AF65-F5344CB8AC3E}">
        <p14:creationId xmlns:p14="http://schemas.microsoft.com/office/powerpoint/2010/main" val="1829684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D18F5EC-4112-4109-9522-C07AAD1D791C}" type="datetimeFigureOut">
              <a:rPr lang="en-AU" smtClean="0"/>
              <a:t>23/02/2017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6DC435-ADA1-4BD4-9470-247170E348CC}" type="slidenum">
              <a:rPr lang="en-AU" smtClean="0"/>
              <a:t>‹#›</a:t>
            </a:fld>
            <a:endParaRPr lang="en-AU"/>
          </a:p>
        </p:txBody>
      </p:sp>
    </p:spTree>
    <p:extLst>
      <p:ext uri="{BB962C8B-B14F-4D97-AF65-F5344CB8AC3E}">
        <p14:creationId xmlns:p14="http://schemas.microsoft.com/office/powerpoint/2010/main" val="92945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D18F5EC-4112-4109-9522-C07AAD1D791C}" type="datetimeFigureOut">
              <a:rPr lang="en-AU" smtClean="0"/>
              <a:t>23/02/2017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6DC435-ADA1-4BD4-9470-247170E348CC}" type="slidenum">
              <a:rPr lang="en-AU" smtClean="0"/>
              <a:t>‹#›</a:t>
            </a:fld>
            <a:endParaRPr lang="en-AU"/>
          </a:p>
        </p:txBody>
      </p:sp>
    </p:spTree>
    <p:extLst>
      <p:ext uri="{BB962C8B-B14F-4D97-AF65-F5344CB8AC3E}">
        <p14:creationId xmlns:p14="http://schemas.microsoft.com/office/powerpoint/2010/main" val="348732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D18F5EC-4112-4109-9522-C07AAD1D791C}" type="datetimeFigureOut">
              <a:rPr lang="en-AU" smtClean="0"/>
              <a:t>23/02/2017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6DC435-ADA1-4BD4-9470-247170E348CC}" type="slidenum">
              <a:rPr lang="en-AU" smtClean="0"/>
              <a:t>‹#›</a:t>
            </a:fld>
            <a:endParaRPr lang="en-AU"/>
          </a:p>
        </p:txBody>
      </p:sp>
    </p:spTree>
    <p:extLst>
      <p:ext uri="{BB962C8B-B14F-4D97-AF65-F5344CB8AC3E}">
        <p14:creationId xmlns:p14="http://schemas.microsoft.com/office/powerpoint/2010/main" val="221775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D18F5EC-4112-4109-9522-C07AAD1D791C}" type="datetimeFigureOut">
              <a:rPr lang="en-AU" smtClean="0"/>
              <a:t>23/02/2017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6DC435-ADA1-4BD4-9470-247170E348CC}" type="slidenum">
              <a:rPr lang="en-AU" smtClean="0"/>
              <a:t>‹#›</a:t>
            </a:fld>
            <a:endParaRPr lang="en-AU"/>
          </a:p>
        </p:txBody>
      </p:sp>
    </p:spTree>
    <p:extLst>
      <p:ext uri="{BB962C8B-B14F-4D97-AF65-F5344CB8AC3E}">
        <p14:creationId xmlns:p14="http://schemas.microsoft.com/office/powerpoint/2010/main" val="3510463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18F5EC-4112-4109-9522-C07AAD1D791C}" type="datetimeFigureOut">
              <a:rPr lang="en-AU" smtClean="0"/>
              <a:t>23/02/2017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6DC435-ADA1-4BD4-9470-247170E348CC}" type="slidenum">
              <a:rPr lang="en-AU" smtClean="0"/>
              <a:t>‹#›</a:t>
            </a:fld>
            <a:endParaRPr lang="en-AU"/>
          </a:p>
        </p:txBody>
      </p:sp>
    </p:spTree>
    <p:extLst>
      <p:ext uri="{BB962C8B-B14F-4D97-AF65-F5344CB8AC3E}">
        <p14:creationId xmlns:p14="http://schemas.microsoft.com/office/powerpoint/2010/main" val="363116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D18F5EC-4112-4109-9522-C07AAD1D791C}" type="datetimeFigureOut">
              <a:rPr lang="en-AU" smtClean="0"/>
              <a:t>23/02/2017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6DC435-ADA1-4BD4-9470-247170E348CC}" type="slidenum">
              <a:rPr lang="en-AU" smtClean="0"/>
              <a:t>‹#›</a:t>
            </a:fld>
            <a:endParaRPr lang="en-AU"/>
          </a:p>
        </p:txBody>
      </p:sp>
    </p:spTree>
    <p:extLst>
      <p:ext uri="{BB962C8B-B14F-4D97-AF65-F5344CB8AC3E}">
        <p14:creationId xmlns:p14="http://schemas.microsoft.com/office/powerpoint/2010/main" val="366780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D18F5EC-4112-4109-9522-C07AAD1D791C}" type="datetimeFigureOut">
              <a:rPr lang="en-AU" smtClean="0"/>
              <a:t>23/02/2017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06DC435-ADA1-4BD4-9470-247170E348CC}" type="slidenum">
              <a:rPr lang="en-AU" smtClean="0"/>
              <a:t>‹#›</a:t>
            </a:fld>
            <a:endParaRPr lang="en-AU"/>
          </a:p>
        </p:txBody>
      </p:sp>
    </p:spTree>
    <p:extLst>
      <p:ext uri="{BB962C8B-B14F-4D97-AF65-F5344CB8AC3E}">
        <p14:creationId xmlns:p14="http://schemas.microsoft.com/office/powerpoint/2010/main" val="88726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D18F5EC-4112-4109-9522-C07AAD1D791C}" type="datetimeFigureOut">
              <a:rPr lang="en-AU" smtClean="0"/>
              <a:t>23/02/2017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06DC435-ADA1-4BD4-9470-247170E348CC}" type="slidenum">
              <a:rPr lang="en-AU" smtClean="0"/>
              <a:t>‹#›</a:t>
            </a:fld>
            <a:endParaRPr lang="en-AU"/>
          </a:p>
        </p:txBody>
      </p:sp>
    </p:spTree>
    <p:extLst>
      <p:ext uri="{BB962C8B-B14F-4D97-AF65-F5344CB8AC3E}">
        <p14:creationId xmlns:p14="http://schemas.microsoft.com/office/powerpoint/2010/main" val="4208415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8F5EC-4112-4109-9522-C07AAD1D791C}" type="datetimeFigureOut">
              <a:rPr lang="en-AU" smtClean="0"/>
              <a:t>23/02/2017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06DC435-ADA1-4BD4-9470-247170E348CC}" type="slidenum">
              <a:rPr lang="en-AU" smtClean="0"/>
              <a:t>‹#›</a:t>
            </a:fld>
            <a:endParaRPr lang="en-AU"/>
          </a:p>
        </p:txBody>
      </p:sp>
    </p:spTree>
    <p:extLst>
      <p:ext uri="{BB962C8B-B14F-4D97-AF65-F5344CB8AC3E}">
        <p14:creationId xmlns:p14="http://schemas.microsoft.com/office/powerpoint/2010/main" val="289659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18F5EC-4112-4109-9522-C07AAD1D791C}" type="datetimeFigureOut">
              <a:rPr lang="en-AU" smtClean="0"/>
              <a:t>23/02/2017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6DC435-ADA1-4BD4-9470-247170E348CC}" type="slidenum">
              <a:rPr lang="en-AU" smtClean="0"/>
              <a:t>‹#›</a:t>
            </a:fld>
            <a:endParaRPr lang="en-AU"/>
          </a:p>
        </p:txBody>
      </p:sp>
    </p:spTree>
    <p:extLst>
      <p:ext uri="{BB962C8B-B14F-4D97-AF65-F5344CB8AC3E}">
        <p14:creationId xmlns:p14="http://schemas.microsoft.com/office/powerpoint/2010/main" val="3391805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18F5EC-4112-4109-9522-C07AAD1D791C}" type="datetimeFigureOut">
              <a:rPr lang="en-AU" smtClean="0"/>
              <a:t>23/02/2017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6DC435-ADA1-4BD4-9470-247170E348CC}" type="slidenum">
              <a:rPr lang="en-AU" smtClean="0"/>
              <a:t>‹#›</a:t>
            </a:fld>
            <a:endParaRPr lang="en-AU"/>
          </a:p>
        </p:txBody>
      </p:sp>
    </p:spTree>
    <p:extLst>
      <p:ext uri="{BB962C8B-B14F-4D97-AF65-F5344CB8AC3E}">
        <p14:creationId xmlns:p14="http://schemas.microsoft.com/office/powerpoint/2010/main" val="595526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8F5EC-4112-4109-9522-C07AAD1D791C}" type="datetimeFigureOut">
              <a:rPr lang="en-AU" smtClean="0"/>
              <a:t>23/02/2017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DC435-ADA1-4BD4-9470-247170E348CC}" type="slidenum">
              <a:rPr lang="en-AU" smtClean="0"/>
              <a:t>‹#›</a:t>
            </a:fld>
            <a:endParaRPr lang="en-AU"/>
          </a:p>
        </p:txBody>
      </p:sp>
    </p:spTree>
    <p:extLst>
      <p:ext uri="{BB962C8B-B14F-4D97-AF65-F5344CB8AC3E}">
        <p14:creationId xmlns:p14="http://schemas.microsoft.com/office/powerpoint/2010/main" val="1855127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7096"/>
          </a:xfrm>
        </p:spPr>
        <p:txBody>
          <a:bodyPr>
            <a:noAutofit/>
          </a:bodyPr>
          <a:lstStyle/>
          <a:p>
            <a:pPr algn="ctr"/>
            <a:r>
              <a:rPr lang="en-AU" sz="2400" dirty="0" smtClean="0"/>
              <a:t/>
            </a:r>
            <a:br>
              <a:rPr lang="en-AU" sz="2400" dirty="0" smtClean="0"/>
            </a:br>
            <a:r>
              <a:rPr lang="en-AU" sz="2400" dirty="0"/>
              <a:t/>
            </a:r>
            <a:br>
              <a:rPr lang="en-AU" sz="2400" dirty="0"/>
            </a:br>
            <a:r>
              <a:rPr lang="en-AU" sz="2400" dirty="0" smtClean="0"/>
              <a:t/>
            </a:r>
            <a:br>
              <a:rPr lang="en-AU" sz="2400" dirty="0" smtClean="0"/>
            </a:br>
            <a:r>
              <a:rPr lang="en-AU" sz="2400" dirty="0"/>
              <a:t/>
            </a:r>
            <a:br>
              <a:rPr lang="en-AU" sz="2400" dirty="0"/>
            </a:br>
            <a:r>
              <a:rPr lang="en-AU" sz="2400" dirty="0" smtClean="0"/>
              <a:t/>
            </a:r>
            <a:br>
              <a:rPr lang="en-AU" sz="2400" dirty="0" smtClean="0"/>
            </a:br>
            <a:r>
              <a:rPr lang="en-AU" sz="2400" dirty="0"/>
              <a:t/>
            </a:r>
            <a:br>
              <a:rPr lang="en-AU" sz="2400" dirty="0"/>
            </a:br>
            <a:r>
              <a:rPr lang="en-AU" sz="2400" dirty="0" smtClean="0"/>
              <a:t/>
            </a:r>
            <a:br>
              <a:rPr lang="en-AU" sz="2400" dirty="0" smtClean="0"/>
            </a:br>
            <a:r>
              <a:rPr lang="en-AU" sz="2400" dirty="0"/>
              <a:t/>
            </a:r>
            <a:br>
              <a:rPr lang="en-AU" sz="2400" dirty="0"/>
            </a:br>
            <a:r>
              <a:rPr lang="en-AU" sz="2400" dirty="0" smtClean="0"/>
              <a:t/>
            </a:r>
            <a:br>
              <a:rPr lang="en-AU" sz="2400" dirty="0" smtClean="0"/>
            </a:br>
            <a:r>
              <a:rPr lang="en-AU" sz="2400" dirty="0"/>
              <a:t/>
            </a:r>
            <a:br>
              <a:rPr lang="en-AU" sz="2400" dirty="0"/>
            </a:br>
            <a:r>
              <a:rPr lang="en-AU" sz="2400" dirty="0" smtClean="0"/>
              <a:t/>
            </a:r>
            <a:br>
              <a:rPr lang="en-AU" sz="2400" dirty="0" smtClean="0"/>
            </a:br>
            <a:r>
              <a:rPr lang="en-AU" sz="2400" dirty="0" smtClean="0"/>
              <a:t/>
            </a:r>
            <a:br>
              <a:rPr lang="en-AU" sz="2400" dirty="0" smtClean="0"/>
            </a:br>
            <a:r>
              <a:rPr lang="en-AU" sz="2400" dirty="0"/>
              <a:t/>
            </a:r>
            <a:br>
              <a:rPr lang="en-AU" sz="2400" dirty="0"/>
            </a:br>
            <a:r>
              <a:rPr lang="en-AU" sz="2400" dirty="0" smtClean="0"/>
              <a:t/>
            </a:r>
            <a:br>
              <a:rPr lang="en-AU" sz="2400" dirty="0" smtClean="0"/>
            </a:br>
            <a:r>
              <a:rPr lang="en-AU" sz="2400" dirty="0"/>
              <a:t/>
            </a:r>
            <a:br>
              <a:rPr lang="en-AU" sz="2400" dirty="0"/>
            </a:br>
            <a:r>
              <a:rPr lang="en-AU" sz="2400" dirty="0" smtClean="0"/>
              <a:t/>
            </a:r>
            <a:br>
              <a:rPr lang="en-AU" sz="2400" dirty="0" smtClean="0"/>
            </a:br>
            <a:r>
              <a:rPr lang="en-AU" sz="2400" dirty="0" smtClean="0"/>
              <a:t/>
            </a:r>
            <a:br>
              <a:rPr lang="en-AU" sz="2400" dirty="0" smtClean="0"/>
            </a:br>
            <a:r>
              <a:rPr lang="en-AU" sz="2800" b="1" u="sng" dirty="0" smtClean="0"/>
              <a:t>Theme</a:t>
            </a:r>
            <a:r>
              <a:rPr lang="en-AU" sz="2400" dirty="0" smtClean="0"/>
              <a:t/>
            </a:r>
            <a:br>
              <a:rPr lang="en-AU" sz="2400" dirty="0" smtClean="0"/>
            </a:br>
            <a:r>
              <a:rPr lang="en-AU" sz="2400" dirty="0" smtClean="0"/>
              <a:t/>
            </a:r>
            <a:br>
              <a:rPr lang="en-AU" sz="2400" dirty="0" smtClean="0"/>
            </a:br>
            <a:r>
              <a:rPr lang="en-AU" sz="2400" dirty="0" smtClean="0"/>
              <a:t>A </a:t>
            </a:r>
            <a:r>
              <a:rPr lang="en-AU" sz="2400" dirty="0"/>
              <a:t>theme can be divided into two categories </a:t>
            </a:r>
            <a:br>
              <a:rPr lang="en-AU" sz="2400" dirty="0"/>
            </a:br>
            <a:r>
              <a:rPr lang="en-AU" sz="2400" dirty="0"/>
              <a:t>-Thematic concept and </a:t>
            </a:r>
            <a:br>
              <a:rPr lang="en-AU" sz="2400" dirty="0"/>
            </a:br>
            <a:r>
              <a:rPr lang="en-AU" sz="2400" dirty="0"/>
              <a:t>-Thematic statement</a:t>
            </a:r>
            <a:br>
              <a:rPr lang="en-AU" sz="2400" dirty="0"/>
            </a:br>
            <a:r>
              <a:rPr lang="en-AU" sz="2400" dirty="0" smtClean="0"/>
              <a:t/>
            </a:r>
            <a:br>
              <a:rPr lang="en-AU" sz="2400" dirty="0" smtClean="0"/>
            </a:br>
            <a:r>
              <a:rPr lang="en-AU" sz="2400" b="1" dirty="0" smtClean="0"/>
              <a:t>Thematic concept </a:t>
            </a:r>
            <a:r>
              <a:rPr lang="en-AU" sz="2400" dirty="0" smtClean="0"/>
              <a:t>is one word describing what readers think the text is about. A thematic concept is the basic idea , or ideas present within the text. For example , friendship, relationship, love etc.</a:t>
            </a:r>
            <a:br>
              <a:rPr lang="en-AU" sz="2400" dirty="0" smtClean="0"/>
            </a:br>
            <a:r>
              <a:rPr lang="en-AU" sz="2400" dirty="0"/>
              <a:t/>
            </a:r>
            <a:br>
              <a:rPr lang="en-AU" sz="2400" dirty="0"/>
            </a:br>
            <a:r>
              <a:rPr lang="en-AU" sz="2400" b="1" dirty="0" smtClean="0"/>
              <a:t>Thematic statement</a:t>
            </a:r>
            <a:r>
              <a:rPr lang="en-AU" sz="2400" dirty="0" smtClean="0"/>
              <a:t>- is a sentence suggesting what the text says about the basic idea or subject you have identified .</a:t>
            </a:r>
            <a:br>
              <a:rPr lang="en-AU" sz="2400" dirty="0" smtClean="0"/>
            </a:br>
            <a:r>
              <a:rPr lang="en-AU" sz="2400" dirty="0"/>
              <a:t/>
            </a:r>
            <a:br>
              <a:rPr lang="en-AU" sz="2400" dirty="0"/>
            </a:br>
            <a:r>
              <a:rPr lang="en-AU" sz="2400" dirty="0" smtClean="0"/>
              <a:t>In order to create a thematic statement , you need to first get your thematic concept  e.g.- friendship ( thematic concept/ idea) – then ask your self- ‘what does the text say about this broad issue ?’</a:t>
            </a:r>
            <a:br>
              <a:rPr lang="en-AU" sz="2400" dirty="0" smtClean="0"/>
            </a:br>
            <a:r>
              <a:rPr lang="en-AU" sz="2400" dirty="0"/>
              <a:t/>
            </a:r>
            <a:br>
              <a:rPr lang="en-AU" sz="2400" dirty="0"/>
            </a:br>
            <a:r>
              <a:rPr lang="en-AU" sz="2400" dirty="0" smtClean="0"/>
              <a:t>Example</a:t>
            </a:r>
            <a:br>
              <a:rPr lang="en-AU" sz="2400" dirty="0" smtClean="0"/>
            </a:br>
            <a:r>
              <a:rPr lang="en-AU" sz="2400" dirty="0" smtClean="0"/>
              <a:t>Thematic concept- friendship</a:t>
            </a:r>
            <a:br>
              <a:rPr lang="en-AU" sz="2400" dirty="0" smtClean="0"/>
            </a:br>
            <a:r>
              <a:rPr lang="en-AU" sz="2400" dirty="0" smtClean="0"/>
              <a:t>Thematic statement – friends are a necessary part of human life</a:t>
            </a:r>
            <a:endParaRPr lang="en-AU" sz="2400" dirty="0"/>
          </a:p>
        </p:txBody>
      </p:sp>
    </p:spTree>
    <p:extLst>
      <p:ext uri="{BB962C8B-B14F-4D97-AF65-F5344CB8AC3E}">
        <p14:creationId xmlns:p14="http://schemas.microsoft.com/office/powerpoint/2010/main" val="3216473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http://www.alef.net/ALEFArtists/YannArthusBertrand/YannArthusBertrand-SouthAfricaCapeTown-Suburb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r="10417"/>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1981200" y="188913"/>
            <a:ext cx="8229600" cy="1143000"/>
          </a:xfrm>
        </p:spPr>
        <p:txBody>
          <a:bodyPr/>
          <a:lstStyle/>
          <a:p>
            <a:pPr eaLnBrk="1" hangingPunct="1"/>
            <a:r>
              <a:rPr lang="en-NZ" altLang="en-US" smtClean="0">
                <a:solidFill>
                  <a:srgbClr val="FF0000"/>
                </a:solidFill>
                <a:latin typeface="Arial Black" panose="020B0A04020102020204" pitchFamily="34" charset="0"/>
              </a:rPr>
              <a:t>What does this mean?</a:t>
            </a:r>
          </a:p>
        </p:txBody>
      </p:sp>
      <p:sp>
        <p:nvSpPr>
          <p:cNvPr id="12292" name="Rectangle 2"/>
          <p:cNvSpPr>
            <a:spLocks noChangeArrowheads="1"/>
          </p:cNvSpPr>
          <p:nvPr/>
        </p:nvSpPr>
        <p:spPr bwMode="auto">
          <a:xfrm>
            <a:off x="2424114" y="1997075"/>
            <a:ext cx="7488237"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NZ" altLang="en-US" sz="1800" b="1">
                <a:latin typeface="Arial" panose="020B0604020202020204" pitchFamily="34" charset="0"/>
              </a:rPr>
              <a:t>What effect does it have if people around you are negative about your community, and you are too?</a:t>
            </a:r>
          </a:p>
          <a:p>
            <a:pPr algn="ctr" eaLnBrk="1" hangingPunct="1">
              <a:spcBef>
                <a:spcPct val="0"/>
              </a:spcBef>
              <a:buFontTx/>
              <a:buNone/>
            </a:pPr>
            <a:endParaRPr lang="en-NZ" altLang="en-US" sz="1800" b="1">
              <a:latin typeface="Arial" panose="020B0604020202020204" pitchFamily="34" charset="0"/>
            </a:endParaRPr>
          </a:p>
          <a:p>
            <a:pPr algn="ctr" eaLnBrk="1" hangingPunct="1">
              <a:spcBef>
                <a:spcPct val="0"/>
              </a:spcBef>
              <a:buFontTx/>
              <a:buNone/>
            </a:pPr>
            <a:endParaRPr lang="en-NZ" altLang="en-US" sz="1800" b="1">
              <a:latin typeface="Arial" panose="020B0604020202020204" pitchFamily="34" charset="0"/>
            </a:endParaRPr>
          </a:p>
          <a:p>
            <a:pPr algn="ctr" eaLnBrk="1" hangingPunct="1">
              <a:spcBef>
                <a:spcPct val="0"/>
              </a:spcBef>
              <a:buFontTx/>
              <a:buNone/>
            </a:pPr>
            <a:endParaRPr lang="en-NZ" altLang="en-US" sz="1800" b="1">
              <a:latin typeface="Arial" panose="020B0604020202020204" pitchFamily="34" charset="0"/>
            </a:endParaRPr>
          </a:p>
          <a:p>
            <a:pPr algn="ctr" eaLnBrk="1" hangingPunct="1">
              <a:spcBef>
                <a:spcPct val="0"/>
              </a:spcBef>
              <a:buFontTx/>
              <a:buNone/>
            </a:pPr>
            <a:r>
              <a:rPr lang="en-NZ" altLang="en-US" sz="1800" b="1">
                <a:latin typeface="Arial" panose="020B0604020202020204" pitchFamily="34" charset="0"/>
              </a:rPr>
              <a:t>What message should we take from the novel about where we live and where we come from?</a:t>
            </a:r>
          </a:p>
          <a:p>
            <a:pPr algn="ctr" eaLnBrk="1" hangingPunct="1">
              <a:spcBef>
                <a:spcPct val="0"/>
              </a:spcBef>
              <a:buFontTx/>
              <a:buNone/>
            </a:pPr>
            <a:endParaRPr lang="en-NZ" altLang="en-US" sz="1800" b="1">
              <a:latin typeface="Arial" panose="020B0604020202020204" pitchFamily="34" charset="0"/>
            </a:endParaRPr>
          </a:p>
          <a:p>
            <a:pPr algn="ctr" eaLnBrk="1" hangingPunct="1">
              <a:spcBef>
                <a:spcPct val="0"/>
              </a:spcBef>
              <a:buFontTx/>
              <a:buNone/>
            </a:pPr>
            <a:endParaRPr lang="en-NZ" altLang="en-US" sz="1800" b="1">
              <a:latin typeface="Arial" panose="020B0604020202020204" pitchFamily="34" charset="0"/>
            </a:endParaRPr>
          </a:p>
          <a:p>
            <a:pPr algn="ctr" eaLnBrk="1" hangingPunct="1">
              <a:spcBef>
                <a:spcPct val="0"/>
              </a:spcBef>
              <a:buFontTx/>
              <a:buNone/>
            </a:pPr>
            <a:endParaRPr lang="en-NZ" altLang="en-US" sz="1800">
              <a:latin typeface="Arial" panose="020B0604020202020204" pitchFamily="34" charset="0"/>
            </a:endParaRPr>
          </a:p>
        </p:txBody>
      </p:sp>
    </p:spTree>
    <p:extLst>
      <p:ext uri="{BB962C8B-B14F-4D97-AF65-F5344CB8AC3E}">
        <p14:creationId xmlns:p14="http://schemas.microsoft.com/office/powerpoint/2010/main" val="605533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elf-catering-breaks.com/blog/wp-content/uploads/2009/07/cards.jpg"/>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5053" r="7889"/>
          <a:stretch/>
        </p:blipFill>
        <p:spPr bwMode="auto">
          <a:xfrm>
            <a:off x="1524000" y="-141840"/>
            <a:ext cx="9144000" cy="7026132"/>
          </a:xfrm>
          <a:prstGeom prst="rect">
            <a:avLst/>
          </a:prstGeom>
          <a:noFill/>
          <a:extLst>
            <a:ext uri="{909E8E84-426E-40DD-AFC4-6F175D3DCCD1}">
              <a14:hiddenFill xmlns:a14="http://schemas.microsoft.com/office/drawing/2010/main">
                <a:solidFill>
                  <a:srgbClr val="FFFFFF"/>
                </a:solidFill>
              </a14:hiddenFill>
            </a:ext>
          </a:extLst>
        </p:spPr>
      </p:pic>
      <p:sp>
        <p:nvSpPr>
          <p:cNvPr id="13315" name="TextBox 4"/>
          <p:cNvSpPr txBox="1">
            <a:spLocks noChangeArrowheads="1"/>
          </p:cNvSpPr>
          <p:nvPr/>
        </p:nvSpPr>
        <p:spPr bwMode="auto">
          <a:xfrm>
            <a:off x="1900239" y="1484314"/>
            <a:ext cx="83534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2000" b="1">
                <a:latin typeface="Arial" panose="020B0604020202020204" pitchFamily="34" charset="0"/>
              </a:rPr>
              <a:t>Talk to your neighbour:</a:t>
            </a:r>
          </a:p>
          <a:p>
            <a:pPr eaLnBrk="1" hangingPunct="1">
              <a:spcBef>
                <a:spcPct val="0"/>
              </a:spcBef>
              <a:buFontTx/>
              <a:buNone/>
            </a:pPr>
            <a:endParaRPr lang="en-NZ" altLang="en-US" sz="2000" b="1">
              <a:latin typeface="Arial" panose="020B0604020202020204" pitchFamily="34" charset="0"/>
            </a:endParaRPr>
          </a:p>
          <a:p>
            <a:pPr eaLnBrk="1" hangingPunct="1">
              <a:spcBef>
                <a:spcPct val="0"/>
              </a:spcBef>
              <a:buFontTx/>
              <a:buNone/>
            </a:pPr>
            <a:r>
              <a:rPr lang="en-NZ" altLang="en-US" sz="2000" b="1">
                <a:latin typeface="Arial" panose="020B0604020202020204" pitchFamily="34" charset="0"/>
              </a:rPr>
              <a:t>What do playing cards represent in life? What associations do they have with them?</a:t>
            </a:r>
          </a:p>
          <a:p>
            <a:pPr eaLnBrk="1" hangingPunct="1">
              <a:spcBef>
                <a:spcPct val="0"/>
              </a:spcBef>
              <a:buFontTx/>
              <a:buNone/>
            </a:pPr>
            <a:endParaRPr lang="en-NZ" altLang="en-US" sz="2000" b="1">
              <a:latin typeface="Arial" panose="020B0604020202020204" pitchFamily="34" charset="0"/>
            </a:endParaRPr>
          </a:p>
          <a:p>
            <a:pPr eaLnBrk="1" hangingPunct="1">
              <a:spcBef>
                <a:spcPct val="0"/>
              </a:spcBef>
              <a:buFontTx/>
              <a:buNone/>
            </a:pPr>
            <a:r>
              <a:rPr lang="en-NZ" altLang="en-US" sz="2000" b="1">
                <a:latin typeface="Arial" panose="020B0604020202020204" pitchFamily="34" charset="0"/>
              </a:rPr>
              <a:t>What could they represent in this book? (There may be more than one correct answer.)</a:t>
            </a:r>
          </a:p>
          <a:p>
            <a:pPr eaLnBrk="1" hangingPunct="1">
              <a:spcBef>
                <a:spcPct val="0"/>
              </a:spcBef>
              <a:buFontTx/>
              <a:buNone/>
            </a:pPr>
            <a:endParaRPr lang="en-NZ" altLang="en-US" sz="2000" b="1">
              <a:latin typeface="Arial" panose="020B0604020202020204" pitchFamily="34" charset="0"/>
            </a:endParaRPr>
          </a:p>
        </p:txBody>
      </p:sp>
      <p:sp>
        <p:nvSpPr>
          <p:cNvPr id="13316" name="Title 2"/>
          <p:cNvSpPr>
            <a:spLocks noGrp="1"/>
          </p:cNvSpPr>
          <p:nvPr>
            <p:ph type="title"/>
          </p:nvPr>
        </p:nvSpPr>
        <p:spPr/>
        <p:txBody>
          <a:bodyPr/>
          <a:lstStyle/>
          <a:p>
            <a:pPr eaLnBrk="1" hangingPunct="1"/>
            <a:r>
              <a:rPr lang="en-AU" altLang="en-US" smtClean="0"/>
              <a:t>Symbolism</a:t>
            </a:r>
          </a:p>
        </p:txBody>
      </p:sp>
    </p:spTree>
    <p:extLst>
      <p:ext uri="{BB962C8B-B14F-4D97-AF65-F5344CB8AC3E}">
        <p14:creationId xmlns:p14="http://schemas.microsoft.com/office/powerpoint/2010/main" val="614655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NZ" altLang="en-US" smtClean="0"/>
          </a:p>
        </p:txBody>
      </p:sp>
      <p:pic>
        <p:nvPicPr>
          <p:cNvPr id="3" name="Picture 2" descr="http://www.self-catering-breaks.com/blog/wp-content/uploads/2009/07/cards.jpg"/>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2460" r="8488"/>
          <a:stretch/>
        </p:blipFill>
        <p:spPr bwMode="auto">
          <a:xfrm>
            <a:off x="1524000" y="0"/>
            <a:ext cx="9144000" cy="6868890"/>
          </a:xfrm>
          <a:prstGeom prst="rect">
            <a:avLst/>
          </a:prstGeom>
          <a:noFill/>
          <a:extLst>
            <a:ext uri="{909E8E84-426E-40DD-AFC4-6F175D3DCCD1}">
              <a14:hiddenFill xmlns:a14="http://schemas.microsoft.com/office/drawing/2010/main">
                <a:solidFill>
                  <a:srgbClr val="FFFFFF"/>
                </a:solidFill>
              </a14:hiddenFill>
            </a:ext>
          </a:extLst>
        </p:spPr>
      </p:pic>
      <p:sp>
        <p:nvSpPr>
          <p:cNvPr id="15364" name="TextBox 3"/>
          <p:cNvSpPr txBox="1">
            <a:spLocks noChangeArrowheads="1"/>
          </p:cNvSpPr>
          <p:nvPr/>
        </p:nvSpPr>
        <p:spPr bwMode="auto">
          <a:xfrm>
            <a:off x="2495550" y="404814"/>
            <a:ext cx="74882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NZ" altLang="en-US" sz="4400">
                <a:latin typeface="Aharoni" pitchFamily="2" charset="0"/>
                <a:cs typeface="Aharoni" pitchFamily="2" charset="0"/>
              </a:rPr>
              <a:t>Annoyance</a:t>
            </a:r>
          </a:p>
        </p:txBody>
      </p:sp>
      <p:sp>
        <p:nvSpPr>
          <p:cNvPr id="15365" name="TextBox 4"/>
          <p:cNvSpPr txBox="1">
            <a:spLocks noChangeArrowheads="1"/>
          </p:cNvSpPr>
          <p:nvPr/>
        </p:nvSpPr>
        <p:spPr bwMode="auto">
          <a:xfrm>
            <a:off x="2279650" y="1412876"/>
            <a:ext cx="74882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2400" b="1">
                <a:solidFill>
                  <a:srgbClr val="FF0000"/>
                </a:solidFill>
                <a:latin typeface="Arial Black" panose="020B0A04020102020204" pitchFamily="34" charset="0"/>
              </a:rPr>
              <a:t>Symbolism -</a:t>
            </a:r>
            <a:r>
              <a:rPr lang="en-NZ" altLang="en-US" sz="2400" b="1" u="sng">
                <a:latin typeface="Arial" panose="020B0604020202020204" pitchFamily="34" charset="0"/>
              </a:rPr>
              <a:t>The card game</a:t>
            </a:r>
          </a:p>
          <a:p>
            <a:pPr eaLnBrk="1" hangingPunct="1">
              <a:spcBef>
                <a:spcPct val="0"/>
              </a:spcBef>
              <a:buFontTx/>
              <a:buNone/>
            </a:pPr>
            <a:r>
              <a:rPr lang="en-NZ" altLang="en-US" sz="2400" b="1">
                <a:latin typeface="Arial" panose="020B0604020202020204" pitchFamily="34" charset="0"/>
              </a:rPr>
              <a:t>The 4 friends get together every week to play annoyance. What could this be symbolic of?</a:t>
            </a:r>
          </a:p>
          <a:p>
            <a:pPr eaLnBrk="1" hangingPunct="1">
              <a:spcBef>
                <a:spcPct val="0"/>
              </a:spcBef>
              <a:buFontTx/>
              <a:buNone/>
            </a:pPr>
            <a:endParaRPr lang="en-NZ" altLang="en-US" sz="2400" b="1">
              <a:latin typeface="Arial" panose="020B0604020202020204" pitchFamily="34" charset="0"/>
            </a:endParaRPr>
          </a:p>
          <a:p>
            <a:pPr eaLnBrk="1" hangingPunct="1">
              <a:spcBef>
                <a:spcPct val="0"/>
              </a:spcBef>
              <a:buFontTx/>
              <a:buNone/>
            </a:pPr>
            <a:endParaRPr lang="en-NZ" altLang="en-US" sz="2400" b="1">
              <a:latin typeface="Arial" panose="020B0604020202020204" pitchFamily="34" charset="0"/>
            </a:endParaRPr>
          </a:p>
          <a:p>
            <a:pPr eaLnBrk="1" hangingPunct="1">
              <a:spcBef>
                <a:spcPct val="0"/>
              </a:spcBef>
              <a:buFontTx/>
              <a:buNone/>
            </a:pPr>
            <a:r>
              <a:rPr lang="en-NZ" altLang="en-US" sz="2400" b="1">
                <a:latin typeface="Arial" panose="020B0604020202020204" pitchFamily="34" charset="0"/>
              </a:rPr>
              <a:t>(Hint: think about the name…)</a:t>
            </a:r>
          </a:p>
        </p:txBody>
      </p:sp>
    </p:spTree>
    <p:extLst>
      <p:ext uri="{BB962C8B-B14F-4D97-AF65-F5344CB8AC3E}">
        <p14:creationId xmlns:p14="http://schemas.microsoft.com/office/powerpoint/2010/main" val="835741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9138" y="0"/>
            <a:ext cx="8229600" cy="1143000"/>
          </a:xfrm>
        </p:spPr>
        <p:txBody>
          <a:bodyPr/>
          <a:lstStyle/>
          <a:p>
            <a:pPr eaLnBrk="1" hangingPunct="1"/>
            <a:r>
              <a:rPr lang="en-NZ" altLang="en-US" smtClean="0"/>
              <a:t>Playing cards quotes</a:t>
            </a:r>
          </a:p>
        </p:txBody>
      </p:sp>
      <p:sp>
        <p:nvSpPr>
          <p:cNvPr id="16387" name="Rectangle 2"/>
          <p:cNvSpPr>
            <a:spLocks noChangeArrowheads="1"/>
          </p:cNvSpPr>
          <p:nvPr/>
        </p:nvSpPr>
        <p:spPr bwMode="auto">
          <a:xfrm>
            <a:off x="1774825" y="1412875"/>
            <a:ext cx="4572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“I was lying about throwing out the diamonds. No one in their right mind would throw diamonds out, would they? They’re valuable. If anything, they need protecting.” P70</a:t>
            </a:r>
          </a:p>
        </p:txBody>
      </p:sp>
      <p:sp>
        <p:nvSpPr>
          <p:cNvPr id="16388" name="Rectangle 3"/>
          <p:cNvSpPr>
            <a:spLocks noChangeArrowheads="1"/>
          </p:cNvSpPr>
          <p:nvPr/>
        </p:nvSpPr>
        <p:spPr bwMode="auto">
          <a:xfrm>
            <a:off x="1770063" y="3141663"/>
            <a:ext cx="457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“I imagine a full hand of aces in that drawer, fanned out as a player would hold them in a game. I never thought I wouldn’t want four aces. In a card game, you pray for a hand like that. My life is not a card game.” [ 117</a:t>
            </a:r>
          </a:p>
        </p:txBody>
      </p:sp>
      <p:sp>
        <p:nvSpPr>
          <p:cNvPr id="16389" name="Rectangle 4"/>
          <p:cNvSpPr>
            <a:spLocks noChangeArrowheads="1"/>
          </p:cNvSpPr>
          <p:nvPr/>
        </p:nvSpPr>
        <p:spPr bwMode="auto">
          <a:xfrm>
            <a:off x="6078538" y="2541588"/>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“Later that night I look in the bathroom mirror. Two black eyes. Swollen jaw. A blood stream flowing to my throat… I stare strangely into the face of clubs.” P 180</a:t>
            </a:r>
          </a:p>
        </p:txBody>
      </p:sp>
      <p:sp>
        <p:nvSpPr>
          <p:cNvPr id="16390" name="Rectangle 5"/>
          <p:cNvSpPr>
            <a:spLocks noChangeArrowheads="1"/>
          </p:cNvSpPr>
          <p:nvPr/>
        </p:nvSpPr>
        <p:spPr bwMode="auto">
          <a:xfrm>
            <a:off x="6132513" y="41290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“I have to dig. This is spades so I have to dig.” P214</a:t>
            </a:r>
          </a:p>
        </p:txBody>
      </p:sp>
      <p:sp>
        <p:nvSpPr>
          <p:cNvPr id="16391" name="Rectangle 6"/>
          <p:cNvSpPr>
            <a:spLocks noChangeArrowheads="1"/>
          </p:cNvSpPr>
          <p:nvPr/>
        </p:nvSpPr>
        <p:spPr bwMode="auto">
          <a:xfrm>
            <a:off x="6103938" y="5445126"/>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“I remember the diamonds, relive the clubs, and even smile about the spades. I worry about the hearts.” P 280</a:t>
            </a:r>
          </a:p>
        </p:txBody>
      </p:sp>
      <p:sp>
        <p:nvSpPr>
          <p:cNvPr id="16392" name="Rectangle 7"/>
          <p:cNvSpPr>
            <a:spLocks noChangeArrowheads="1"/>
          </p:cNvSpPr>
          <p:nvPr/>
        </p:nvSpPr>
        <p:spPr bwMode="auto">
          <a:xfrm>
            <a:off x="1554163" y="5445125"/>
            <a:ext cx="4572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‘People die of broken hearts.</a:t>
            </a:r>
          </a:p>
          <a:p>
            <a:pPr eaLnBrk="1" hangingPunct="1">
              <a:spcBef>
                <a:spcPct val="0"/>
              </a:spcBef>
              <a:buFontTx/>
              <a:buNone/>
            </a:pPr>
            <a:r>
              <a:rPr lang="en-NZ" altLang="en-US" sz="1800">
                <a:latin typeface="Arial" panose="020B0604020202020204" pitchFamily="34" charset="0"/>
              </a:rPr>
              <a:t>They have heart attacks. And it’s the heart that hurts most when things go wrong and fall</a:t>
            </a:r>
          </a:p>
          <a:p>
            <a:pPr eaLnBrk="1" hangingPunct="1">
              <a:spcBef>
                <a:spcPct val="0"/>
              </a:spcBef>
              <a:buFontTx/>
              <a:buNone/>
            </a:pPr>
            <a:r>
              <a:rPr lang="en-NZ" altLang="en-US" sz="1800">
                <a:latin typeface="Arial" panose="020B0604020202020204" pitchFamily="34" charset="0"/>
              </a:rPr>
              <a:t>apart.’ p 292</a:t>
            </a:r>
          </a:p>
        </p:txBody>
      </p:sp>
      <p:sp>
        <p:nvSpPr>
          <p:cNvPr id="16393" name="TextBox 8"/>
          <p:cNvSpPr txBox="1">
            <a:spLocks noChangeArrowheads="1"/>
          </p:cNvSpPr>
          <p:nvPr/>
        </p:nvSpPr>
        <p:spPr bwMode="auto">
          <a:xfrm>
            <a:off x="6456363" y="1412876"/>
            <a:ext cx="3816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“Protect the diamonds.  Survive the clubs. Dig deep through the spades. Feel the hearts.” </a:t>
            </a:r>
          </a:p>
        </p:txBody>
      </p:sp>
    </p:spTree>
    <p:extLst>
      <p:ext uri="{BB962C8B-B14F-4D97-AF65-F5344CB8AC3E}">
        <p14:creationId xmlns:p14="http://schemas.microsoft.com/office/powerpoint/2010/main" val="4256201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self-catering-breaks.com/blog/wp-content/uploads/2009/07/cards.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60" r="8488"/>
          <a:stretch/>
        </p:blipFill>
        <p:spPr bwMode="auto">
          <a:xfrm>
            <a:off x="1524000" y="0"/>
            <a:ext cx="9144000" cy="6868890"/>
          </a:xfrm>
          <a:prstGeom prst="rect">
            <a:avLst/>
          </a:prstGeom>
          <a:noFill/>
          <a:extLst>
            <a:ext uri="{909E8E84-426E-40DD-AFC4-6F175D3DCCD1}">
              <a14:hiddenFill xmlns:a14="http://schemas.microsoft.com/office/drawing/2010/main">
                <a:solidFill>
                  <a:srgbClr val="FFFFFF"/>
                </a:solidFill>
              </a14:hiddenFill>
            </a:ext>
          </a:extLst>
        </p:spPr>
      </p:pic>
      <p:sp>
        <p:nvSpPr>
          <p:cNvPr id="18435" name="Title 1"/>
          <p:cNvSpPr>
            <a:spLocks noGrp="1"/>
          </p:cNvSpPr>
          <p:nvPr>
            <p:ph type="title"/>
          </p:nvPr>
        </p:nvSpPr>
        <p:spPr>
          <a:xfrm>
            <a:off x="1981200" y="-15875"/>
            <a:ext cx="8229600" cy="1143000"/>
          </a:xfrm>
        </p:spPr>
        <p:txBody>
          <a:bodyPr/>
          <a:lstStyle/>
          <a:p>
            <a:pPr eaLnBrk="1" hangingPunct="1"/>
            <a:r>
              <a:rPr lang="en-NZ" altLang="en-US" sz="1400">
                <a:latin typeface="Aharoni" pitchFamily="2" charset="0"/>
                <a:cs typeface="Aharoni" pitchFamily="2" charset="0"/>
              </a:rPr>
              <a:t>The messenger cards</a:t>
            </a:r>
          </a:p>
        </p:txBody>
      </p:sp>
      <p:sp>
        <p:nvSpPr>
          <p:cNvPr id="18436" name="TextBox 3"/>
          <p:cNvSpPr txBox="1">
            <a:spLocks noChangeArrowheads="1"/>
          </p:cNvSpPr>
          <p:nvPr/>
        </p:nvSpPr>
        <p:spPr bwMode="auto">
          <a:xfrm>
            <a:off x="2274889" y="908051"/>
            <a:ext cx="74882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400" b="1">
                <a:latin typeface="Arial" panose="020B0604020202020204" pitchFamily="34" charset="0"/>
              </a:rPr>
              <a:t>Clearly the cards themselves are symbolic.</a:t>
            </a:r>
          </a:p>
          <a:p>
            <a:pPr eaLnBrk="1" hangingPunct="1">
              <a:spcBef>
                <a:spcPct val="0"/>
              </a:spcBef>
              <a:buFontTx/>
              <a:buNone/>
            </a:pPr>
            <a:endParaRPr lang="en-NZ" altLang="en-US" sz="1400" b="1">
              <a:latin typeface="Arial" panose="020B0604020202020204" pitchFamily="34" charset="0"/>
            </a:endParaRPr>
          </a:p>
          <a:p>
            <a:pPr eaLnBrk="1" hangingPunct="1">
              <a:spcBef>
                <a:spcPct val="0"/>
              </a:spcBef>
              <a:buFontTx/>
              <a:buNone/>
            </a:pPr>
            <a:r>
              <a:rPr lang="en-NZ" altLang="en-US" sz="1400" b="1">
                <a:latin typeface="Arial" panose="020B0604020202020204" pitchFamily="34" charset="0"/>
              </a:rPr>
              <a:t>Ed says </a:t>
            </a:r>
          </a:p>
        </p:txBody>
      </p:sp>
      <p:sp>
        <p:nvSpPr>
          <p:cNvPr id="18437" name="Rectangle 4"/>
          <p:cNvSpPr>
            <a:spLocks noChangeArrowheads="1"/>
          </p:cNvSpPr>
          <p:nvPr/>
        </p:nvSpPr>
        <p:spPr bwMode="auto">
          <a:xfrm>
            <a:off x="3668713" y="1557338"/>
            <a:ext cx="4572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400" b="1">
                <a:latin typeface="Arial" panose="020B0604020202020204" pitchFamily="34" charset="0"/>
              </a:rPr>
              <a:t>“I imagine a full hand of aces in that drawer, fanned out as a player would hold them in a game. I never thought I wouldn’t want four aces. In a card game, you pray for a hand like that. My life is not a card game.” 117 </a:t>
            </a:r>
          </a:p>
        </p:txBody>
      </p:sp>
      <p:sp>
        <p:nvSpPr>
          <p:cNvPr id="18438" name="TextBox 5"/>
          <p:cNvSpPr txBox="1">
            <a:spLocks noChangeArrowheads="1"/>
          </p:cNvSpPr>
          <p:nvPr/>
        </p:nvSpPr>
        <p:spPr bwMode="auto">
          <a:xfrm>
            <a:off x="1922463" y="3063876"/>
            <a:ext cx="80645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400">
                <a:latin typeface="Arial" panose="020B0604020202020204" pitchFamily="34" charset="0"/>
              </a:rPr>
              <a:t>This quote is slightly ironic… </a:t>
            </a:r>
            <a:r>
              <a:rPr lang="en-NZ" altLang="en-US" sz="1400" b="1">
                <a:latin typeface="Arial" panose="020B0604020202020204" pitchFamily="34" charset="0"/>
              </a:rPr>
              <a:t>Ed’s life isn’t a card game, but it has been created by Zusak</a:t>
            </a:r>
            <a:r>
              <a:rPr lang="en-NZ" altLang="en-US" sz="1400">
                <a:latin typeface="Arial" panose="020B0604020202020204" pitchFamily="34" charset="0"/>
              </a:rPr>
              <a:t>. While Ed had his cards dealt by the author he can still make changes and have an extraordinary life. </a:t>
            </a:r>
          </a:p>
          <a:p>
            <a:pPr eaLnBrk="1" hangingPunct="1">
              <a:spcBef>
                <a:spcPct val="0"/>
              </a:spcBef>
              <a:buFontTx/>
              <a:buNone/>
            </a:pPr>
            <a:endParaRPr lang="en-NZ" altLang="en-US" sz="1400">
              <a:latin typeface="Arial" panose="020B0604020202020204" pitchFamily="34" charset="0"/>
            </a:endParaRPr>
          </a:p>
          <a:p>
            <a:pPr eaLnBrk="1" hangingPunct="1">
              <a:spcBef>
                <a:spcPct val="0"/>
              </a:spcBef>
              <a:buFontTx/>
              <a:buNone/>
            </a:pPr>
            <a:r>
              <a:rPr lang="en-NZ" altLang="en-US" sz="1400">
                <a:latin typeface="Arial" panose="020B0604020202020204" pitchFamily="34" charset="0"/>
              </a:rPr>
              <a:t>And </a:t>
            </a:r>
            <a:r>
              <a:rPr lang="en-NZ" altLang="en-US" sz="1400" b="1">
                <a:latin typeface="Arial" panose="020B0604020202020204" pitchFamily="34" charset="0"/>
              </a:rPr>
              <a:t>if someone like Ed can do it… anyone can. </a:t>
            </a:r>
          </a:p>
          <a:p>
            <a:pPr eaLnBrk="1" hangingPunct="1">
              <a:spcBef>
                <a:spcPct val="0"/>
              </a:spcBef>
              <a:buFontTx/>
              <a:buNone/>
            </a:pPr>
            <a:endParaRPr lang="en-NZ" altLang="en-US" sz="1400">
              <a:latin typeface="Arial" panose="020B0604020202020204" pitchFamily="34" charset="0"/>
            </a:endParaRPr>
          </a:p>
          <a:p>
            <a:pPr eaLnBrk="1" hangingPunct="1">
              <a:spcBef>
                <a:spcPct val="0"/>
              </a:spcBef>
              <a:buFontTx/>
              <a:buNone/>
            </a:pPr>
            <a:r>
              <a:rPr lang="en-NZ" altLang="en-US" sz="1400">
                <a:latin typeface="Arial" panose="020B0604020202020204" pitchFamily="34" charset="0"/>
              </a:rPr>
              <a:t>So the cards represent the life you are in, not what you can do. We are all dealt certain cards, but unlike Ed, we have </a:t>
            </a:r>
            <a:r>
              <a:rPr lang="en-NZ" altLang="en-US" sz="1400" b="1">
                <a:latin typeface="Arial" panose="020B0604020202020204" pitchFamily="34" charset="0"/>
              </a:rPr>
              <a:t>full authorial authority </a:t>
            </a:r>
            <a:r>
              <a:rPr lang="en-NZ" altLang="en-US" sz="1400">
                <a:latin typeface="Arial" panose="020B0604020202020204" pitchFamily="34" charset="0"/>
              </a:rPr>
              <a:t>over our own lives. And we need </a:t>
            </a:r>
            <a:r>
              <a:rPr lang="en-NZ" altLang="en-US" sz="1400" b="1">
                <a:latin typeface="Arial" panose="020B0604020202020204" pitchFamily="34" charset="0"/>
              </a:rPr>
              <a:t>to take risks in order to move forward</a:t>
            </a:r>
            <a:r>
              <a:rPr lang="en-NZ" altLang="en-US" sz="1400">
                <a:latin typeface="Arial" panose="020B0604020202020204" pitchFamily="34" charset="0"/>
              </a:rPr>
              <a:t>.</a:t>
            </a:r>
          </a:p>
        </p:txBody>
      </p:sp>
    </p:spTree>
    <p:extLst>
      <p:ext uri="{BB962C8B-B14F-4D97-AF65-F5344CB8AC3E}">
        <p14:creationId xmlns:p14="http://schemas.microsoft.com/office/powerpoint/2010/main" val="2581755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271588" y="0"/>
            <a:ext cx="9396413" cy="1143000"/>
          </a:xfrm>
        </p:spPr>
        <p:txBody>
          <a:bodyPr/>
          <a:lstStyle/>
          <a:p>
            <a:pPr eaLnBrk="1" hangingPunct="1"/>
            <a:r>
              <a:rPr lang="en-NZ" altLang="en-US" sz="5400">
                <a:latin typeface="Aharoni" pitchFamily="2" charset="0"/>
                <a:cs typeface="Aharoni" pitchFamily="2" charset="0"/>
              </a:rPr>
              <a:t>Structure</a:t>
            </a:r>
          </a:p>
        </p:txBody>
      </p:sp>
      <p:sp>
        <p:nvSpPr>
          <p:cNvPr id="19459" name="TextBox 2"/>
          <p:cNvSpPr txBox="1">
            <a:spLocks noChangeArrowheads="1"/>
          </p:cNvSpPr>
          <p:nvPr/>
        </p:nvSpPr>
        <p:spPr bwMode="auto">
          <a:xfrm>
            <a:off x="1992313" y="1196975"/>
            <a:ext cx="8064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NZ" altLang="en-US" sz="1800" b="1">
                <a:solidFill>
                  <a:srgbClr val="FF0000"/>
                </a:solidFill>
                <a:latin typeface="Arial Black" panose="020B0A04020102020204" pitchFamily="34" charset="0"/>
              </a:rPr>
              <a:t>Symbolism -</a:t>
            </a:r>
            <a:r>
              <a:rPr lang="en-NZ" altLang="en-US" sz="1800" b="1" u="sng">
                <a:latin typeface="Arial" panose="020B0604020202020204" pitchFamily="34" charset="0"/>
              </a:rPr>
              <a:t>STRUCTURE</a:t>
            </a:r>
          </a:p>
          <a:p>
            <a:pPr algn="ctr" eaLnBrk="1" hangingPunct="1">
              <a:spcBef>
                <a:spcPct val="0"/>
              </a:spcBef>
              <a:buFontTx/>
              <a:buNone/>
            </a:pPr>
            <a:r>
              <a:rPr lang="en-NZ" altLang="en-US" sz="1800" b="1">
                <a:latin typeface="Arial" panose="020B0604020202020204" pitchFamily="34" charset="0"/>
              </a:rPr>
              <a:t>How is the book set out?</a:t>
            </a:r>
          </a:p>
          <a:p>
            <a:pPr algn="ctr" eaLnBrk="1" hangingPunct="1">
              <a:spcBef>
                <a:spcPct val="0"/>
              </a:spcBef>
              <a:buFontTx/>
              <a:buNone/>
            </a:pPr>
            <a:endParaRPr lang="en-NZ" altLang="en-US" sz="1800" b="1">
              <a:latin typeface="Arial" panose="020B0604020202020204" pitchFamily="34" charset="0"/>
            </a:endParaRPr>
          </a:p>
          <a:p>
            <a:pPr algn="ctr" eaLnBrk="1" hangingPunct="1">
              <a:spcBef>
                <a:spcPct val="0"/>
              </a:spcBef>
              <a:buFontTx/>
              <a:buNone/>
            </a:pPr>
            <a:r>
              <a:rPr lang="en-NZ" altLang="en-US" sz="1800" b="1">
                <a:latin typeface="Arial" panose="020B0604020202020204" pitchFamily="34" charset="0"/>
              </a:rPr>
              <a:t>What does Zusak use to structure the novel?</a:t>
            </a:r>
          </a:p>
        </p:txBody>
      </p:sp>
      <p:sp>
        <p:nvSpPr>
          <p:cNvPr id="19460" name="TextBox 5"/>
          <p:cNvSpPr txBox="1">
            <a:spLocks noChangeArrowheads="1"/>
          </p:cNvSpPr>
          <p:nvPr/>
        </p:nvSpPr>
        <p:spPr bwMode="auto">
          <a:xfrm>
            <a:off x="1774825" y="2397125"/>
            <a:ext cx="8497888"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600">
                <a:latin typeface="Arial" panose="020B0604020202020204" pitchFamily="34" charset="0"/>
              </a:rPr>
              <a:t>Zusak structures the book around a deck of cards. Ed must work his way through each of the decks in order to fulfil his role and find meaning in his life. While most of us don’t have to take on a journey like Ed, Zusak is encouraging each of us to consider the various aspects the suits represent. </a:t>
            </a:r>
          </a:p>
          <a:p>
            <a:pPr eaLnBrk="1" hangingPunct="1">
              <a:spcBef>
                <a:spcPct val="0"/>
              </a:spcBef>
              <a:buFontTx/>
              <a:buNone/>
            </a:pPr>
            <a:endParaRPr lang="en-NZ" altLang="en-US" sz="1600">
              <a:latin typeface="Arial" panose="020B0604020202020204" pitchFamily="34" charset="0"/>
            </a:endParaRPr>
          </a:p>
          <a:p>
            <a:pPr eaLnBrk="1" hangingPunct="1">
              <a:spcBef>
                <a:spcPct val="0"/>
              </a:spcBef>
              <a:buFontTx/>
              <a:buNone/>
            </a:pPr>
            <a:r>
              <a:rPr lang="en-NZ" altLang="en-US" sz="1600">
                <a:latin typeface="Arial" panose="020B0604020202020204" pitchFamily="34" charset="0"/>
              </a:rPr>
              <a:t>It’s also no coincidence that the cards are Aces – Aces are either the lowest or highest card in the deck. </a:t>
            </a:r>
          </a:p>
          <a:p>
            <a:pPr eaLnBrk="1" hangingPunct="1">
              <a:spcBef>
                <a:spcPct val="0"/>
              </a:spcBef>
              <a:buFontTx/>
              <a:buNone/>
            </a:pPr>
            <a:endParaRPr lang="en-NZ" altLang="en-US" sz="1600">
              <a:latin typeface="Arial" panose="020B0604020202020204" pitchFamily="34" charset="0"/>
            </a:endParaRPr>
          </a:p>
          <a:p>
            <a:pPr eaLnBrk="1" hangingPunct="1">
              <a:spcBef>
                <a:spcPct val="0"/>
              </a:spcBef>
              <a:buFontTx/>
              <a:buNone/>
            </a:pPr>
            <a:endParaRPr lang="en-NZ" altLang="en-US" sz="1600">
              <a:latin typeface="Arial" panose="020B0604020202020204" pitchFamily="34" charset="0"/>
            </a:endParaRPr>
          </a:p>
          <a:p>
            <a:pPr eaLnBrk="1" hangingPunct="1">
              <a:spcBef>
                <a:spcPct val="0"/>
              </a:spcBef>
              <a:buFontTx/>
              <a:buNone/>
            </a:pPr>
            <a:endParaRPr lang="en-NZ" altLang="en-US" sz="1600">
              <a:latin typeface="Arial" panose="020B0604020202020204" pitchFamily="34" charset="0"/>
            </a:endParaRPr>
          </a:p>
        </p:txBody>
      </p:sp>
      <p:sp>
        <p:nvSpPr>
          <p:cNvPr id="19461" name="TextBox 6"/>
          <p:cNvSpPr txBox="1">
            <a:spLocks noChangeArrowheads="1"/>
          </p:cNvSpPr>
          <p:nvPr/>
        </p:nvSpPr>
        <p:spPr bwMode="auto">
          <a:xfrm>
            <a:off x="1774825" y="4292600"/>
            <a:ext cx="8497888"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600" dirty="0">
                <a:latin typeface="Arial" panose="020B0604020202020204" pitchFamily="34" charset="0"/>
              </a:rPr>
              <a:t>Again, </a:t>
            </a:r>
            <a:r>
              <a:rPr lang="en-NZ" altLang="en-US" sz="1600" dirty="0" smtClean="0">
                <a:latin typeface="Arial" panose="020B0604020202020204" pitchFamily="34" charset="0"/>
              </a:rPr>
              <a:t>he reminds us </a:t>
            </a:r>
            <a:r>
              <a:rPr lang="en-NZ" altLang="en-US" sz="1600" dirty="0">
                <a:latin typeface="Arial" panose="020B0604020202020204" pitchFamily="34" charset="0"/>
              </a:rPr>
              <a:t>that while Ed’s life is “a game of cards”, our own isn’t. We have full control of our lives.  </a:t>
            </a:r>
            <a:r>
              <a:rPr lang="en-NZ" altLang="en-US" sz="1600" b="1" dirty="0">
                <a:latin typeface="Arial" panose="020B0604020202020204" pitchFamily="34" charset="0"/>
              </a:rPr>
              <a:t>We are the author of our own lives</a:t>
            </a:r>
            <a:r>
              <a:rPr lang="en-NZ" altLang="en-US" sz="1600" dirty="0">
                <a:latin typeface="Arial" panose="020B0604020202020204" pitchFamily="34" charset="0"/>
              </a:rPr>
              <a:t>, unlike Ed.</a:t>
            </a:r>
          </a:p>
          <a:p>
            <a:pPr eaLnBrk="1" hangingPunct="1">
              <a:spcBef>
                <a:spcPct val="0"/>
              </a:spcBef>
              <a:buFontTx/>
              <a:buNone/>
            </a:pPr>
            <a:endParaRPr lang="en-NZ" altLang="en-US" sz="1800" dirty="0">
              <a:latin typeface="Arial" panose="020B0604020202020204" pitchFamily="34" charset="0"/>
            </a:endParaRPr>
          </a:p>
          <a:p>
            <a:pPr eaLnBrk="1" hangingPunct="1">
              <a:spcBef>
                <a:spcPct val="0"/>
              </a:spcBef>
              <a:buFontTx/>
              <a:buNone/>
            </a:pPr>
            <a:r>
              <a:rPr lang="en-NZ" altLang="en-US" sz="1800" dirty="0">
                <a:latin typeface="Arial" panose="020B0604020202020204" pitchFamily="34" charset="0"/>
              </a:rPr>
              <a:t>While we may have excuses, like Ed does, we can see that even someone who has been created to be useless can achieve extraordinary acts, then we can too.</a:t>
            </a:r>
          </a:p>
        </p:txBody>
      </p:sp>
    </p:spTree>
    <p:extLst>
      <p:ext uri="{BB962C8B-B14F-4D97-AF65-F5344CB8AC3E}">
        <p14:creationId xmlns:p14="http://schemas.microsoft.com/office/powerpoint/2010/main" val="223954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103439" y="119063"/>
            <a:ext cx="3692525" cy="990600"/>
          </a:xfrm>
        </p:spPr>
        <p:txBody>
          <a:bodyPr/>
          <a:lstStyle/>
          <a:p>
            <a:pPr eaLnBrk="1" hangingPunct="1"/>
            <a:r>
              <a:rPr lang="en-NZ" altLang="en-US" sz="2400" b="1">
                <a:solidFill>
                  <a:srgbClr val="FF0000"/>
                </a:solidFill>
                <a:latin typeface="Arial Black" panose="020B0A04020102020204" pitchFamily="34" charset="0"/>
              </a:rPr>
              <a:t>Symbolism -</a:t>
            </a:r>
            <a:r>
              <a:rPr lang="en-NZ" altLang="en-US" sz="2400">
                <a:latin typeface="Agency FB" panose="020B0503020202020204" pitchFamily="34" charset="0"/>
              </a:rPr>
              <a:t>Suits</a:t>
            </a:r>
          </a:p>
        </p:txBody>
      </p:sp>
      <p:pic>
        <p:nvPicPr>
          <p:cNvPr id="20483" name="Picture 2" descr="http://sweetclipart.com/multisite/sweetclipart/files/playing_card_sui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75" y="2565401"/>
            <a:ext cx="376555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2"/>
          <p:cNvSpPr txBox="1">
            <a:spLocks noChangeArrowheads="1"/>
          </p:cNvSpPr>
          <p:nvPr/>
        </p:nvSpPr>
        <p:spPr bwMode="auto">
          <a:xfrm>
            <a:off x="2135188" y="1087438"/>
            <a:ext cx="80645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In addition to the overall symbolism of the cards, the suits each have their own symbolism. </a:t>
            </a:r>
          </a:p>
          <a:p>
            <a:pPr eaLnBrk="1" hangingPunct="1">
              <a:spcBef>
                <a:spcPct val="0"/>
              </a:spcBef>
              <a:buFontTx/>
              <a:buNone/>
            </a:pPr>
            <a:endParaRPr lang="en-NZ" altLang="en-US" sz="1800">
              <a:latin typeface="Arial" panose="020B0604020202020204" pitchFamily="34" charset="0"/>
            </a:endParaRPr>
          </a:p>
          <a:p>
            <a:pPr eaLnBrk="1" hangingPunct="1">
              <a:spcBef>
                <a:spcPct val="0"/>
              </a:spcBef>
              <a:buFontTx/>
              <a:buNone/>
            </a:pPr>
            <a:r>
              <a:rPr lang="en-NZ" altLang="en-US" sz="1800">
                <a:latin typeface="Arial" panose="020B0604020202020204" pitchFamily="34" charset="0"/>
              </a:rPr>
              <a:t>Your task: Identify what each suit represents. What was Zusak trying to do with the different meanings of the suits?</a:t>
            </a:r>
          </a:p>
        </p:txBody>
      </p:sp>
    </p:spTree>
    <p:extLst>
      <p:ext uri="{BB962C8B-B14F-4D97-AF65-F5344CB8AC3E}">
        <p14:creationId xmlns:p14="http://schemas.microsoft.com/office/powerpoint/2010/main" val="4203197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45885" cy="432543"/>
          </a:xfrm>
        </p:spPr>
        <p:txBody>
          <a:bodyPr>
            <a:normAutofit/>
          </a:bodyPr>
          <a:lstStyle/>
          <a:p>
            <a:r>
              <a:rPr lang="en-AU" sz="2000" b="1" u="sng" dirty="0" smtClean="0"/>
              <a:t>TASK</a:t>
            </a:r>
            <a:endParaRPr lang="en-AU" sz="2000" b="1" u="sng" dirty="0"/>
          </a:p>
        </p:txBody>
      </p:sp>
      <p:graphicFrame>
        <p:nvGraphicFramePr>
          <p:cNvPr id="4" name="Table 3"/>
          <p:cNvGraphicFramePr>
            <a:graphicFrameLocks noGrp="1"/>
          </p:cNvGraphicFramePr>
          <p:nvPr>
            <p:extLst>
              <p:ext uri="{D42A27DB-BD31-4B8C-83A1-F6EECF244321}">
                <p14:modId xmlns:p14="http://schemas.microsoft.com/office/powerpoint/2010/main" val="3333111987"/>
              </p:ext>
            </p:extLst>
          </p:nvPr>
        </p:nvGraphicFramePr>
        <p:xfrm>
          <a:off x="692284" y="797668"/>
          <a:ext cx="10786354" cy="6182859"/>
        </p:xfrm>
        <a:graphic>
          <a:graphicData uri="http://schemas.openxmlformats.org/drawingml/2006/table">
            <a:tbl>
              <a:tblPr firstRow="1" bandRow="1">
                <a:tableStyleId>{5C22544A-7EE6-4342-B048-85BDC9FD1C3A}</a:tableStyleId>
              </a:tblPr>
              <a:tblGrid>
                <a:gridCol w="5393177">
                  <a:extLst>
                    <a:ext uri="{9D8B030D-6E8A-4147-A177-3AD203B41FA5}">
                      <a16:colId xmlns:a16="http://schemas.microsoft.com/office/drawing/2014/main" val="841966000"/>
                    </a:ext>
                  </a:extLst>
                </a:gridCol>
                <a:gridCol w="5393177">
                  <a:extLst>
                    <a:ext uri="{9D8B030D-6E8A-4147-A177-3AD203B41FA5}">
                      <a16:colId xmlns:a16="http://schemas.microsoft.com/office/drawing/2014/main" val="2823435509"/>
                    </a:ext>
                  </a:extLst>
                </a:gridCol>
              </a:tblGrid>
              <a:tr h="536953">
                <a:tc>
                  <a:txBody>
                    <a:bodyPr/>
                    <a:lstStyle/>
                    <a:p>
                      <a:r>
                        <a:rPr lang="en-AU" dirty="0" smtClean="0"/>
                        <a:t>Thematic Concept</a:t>
                      </a:r>
                      <a:endParaRPr lang="en-AU" dirty="0"/>
                    </a:p>
                  </a:txBody>
                  <a:tcPr/>
                </a:tc>
                <a:tc>
                  <a:txBody>
                    <a:bodyPr/>
                    <a:lstStyle/>
                    <a:p>
                      <a:r>
                        <a:rPr lang="en-AU" dirty="0" smtClean="0"/>
                        <a:t>Thematic Statement</a:t>
                      </a:r>
                      <a:endParaRPr lang="en-AU" dirty="0"/>
                    </a:p>
                  </a:txBody>
                  <a:tcPr/>
                </a:tc>
                <a:extLst>
                  <a:ext uri="{0D108BD9-81ED-4DB2-BD59-A6C34878D82A}">
                    <a16:rowId xmlns:a16="http://schemas.microsoft.com/office/drawing/2014/main" val="880102939"/>
                  </a:ext>
                </a:extLst>
              </a:tr>
              <a:tr h="1708274">
                <a:tc>
                  <a:txBody>
                    <a:bodyPr/>
                    <a:lstStyle/>
                    <a:p>
                      <a:r>
                        <a:rPr lang="en-AU" dirty="0" smtClean="0"/>
                        <a:t>Fear</a:t>
                      </a:r>
                      <a:endParaRPr lang="en-AU" dirty="0"/>
                    </a:p>
                  </a:txBody>
                  <a:tcPr/>
                </a:tc>
                <a:tc>
                  <a:txBody>
                    <a:bodyPr/>
                    <a:lstStyle/>
                    <a:p>
                      <a:r>
                        <a:rPr lang="en-AU" dirty="0" smtClean="0"/>
                        <a:t>The only thing we have to fear is fear itself, in the novel I</a:t>
                      </a:r>
                      <a:r>
                        <a:rPr lang="en-AU" baseline="0" dirty="0" smtClean="0"/>
                        <a:t> am the messenger by Markus </a:t>
                      </a:r>
                      <a:r>
                        <a:rPr lang="en-AU" baseline="0" dirty="0" err="1" smtClean="0"/>
                        <a:t>Zusak</a:t>
                      </a:r>
                      <a:r>
                        <a:rPr lang="en-AU" baseline="0" dirty="0" smtClean="0"/>
                        <a:t> , the </a:t>
                      </a:r>
                      <a:r>
                        <a:rPr lang="en-AU" baseline="0" smtClean="0"/>
                        <a:t>character </a:t>
                      </a:r>
                      <a:r>
                        <a:rPr lang="en-AU" baseline="0" smtClean="0"/>
                        <a:t>Ed </a:t>
                      </a:r>
                      <a:r>
                        <a:rPr lang="en-AU" baseline="0" dirty="0" smtClean="0"/>
                        <a:t>is </a:t>
                      </a:r>
                      <a:r>
                        <a:rPr lang="en-US" sz="1800" b="0" i="0" kern="1200" baseline="0" dirty="0" smtClean="0">
                          <a:solidFill>
                            <a:schemeClr val="dk1"/>
                          </a:solidFill>
                          <a:effectLst/>
                          <a:latin typeface="+mn-lt"/>
                          <a:ea typeface="+mn-ea"/>
                          <a:cs typeface="+mn-cs"/>
                        </a:rPr>
                        <a:t>a</a:t>
                      </a:r>
                      <a:r>
                        <a:rPr lang="en-US" sz="1800" b="0" i="0" kern="1200" dirty="0" smtClean="0">
                          <a:solidFill>
                            <a:schemeClr val="dk1"/>
                          </a:solidFill>
                          <a:effectLst/>
                          <a:latin typeface="+mn-lt"/>
                          <a:ea typeface="+mn-ea"/>
                          <a:cs typeface="+mn-cs"/>
                        </a:rPr>
                        <a:t>fraid of getting out there and doing anything, of taking a leap and actually living his life. He won't even tell his friend Audrey how he really feels about her, or talk to his buddies Ritchie and Marv about what's really going on in their lives.</a:t>
                      </a:r>
                      <a:endParaRPr lang="en-AU" dirty="0"/>
                    </a:p>
                  </a:txBody>
                  <a:tcPr/>
                </a:tc>
                <a:extLst>
                  <a:ext uri="{0D108BD9-81ED-4DB2-BD59-A6C34878D82A}">
                    <a16:rowId xmlns:a16="http://schemas.microsoft.com/office/drawing/2014/main" val="3550518300"/>
                  </a:ext>
                </a:extLst>
              </a:tr>
              <a:tr h="536953">
                <a:tc>
                  <a:txBody>
                    <a:bodyPr/>
                    <a:lstStyle/>
                    <a:p>
                      <a:r>
                        <a:rPr lang="en-AU" dirty="0" smtClean="0"/>
                        <a:t>Fate and free</a:t>
                      </a:r>
                      <a:r>
                        <a:rPr lang="en-AU" baseline="0" dirty="0" smtClean="0"/>
                        <a:t> will</a:t>
                      </a:r>
                      <a:endParaRPr lang="en-AU" dirty="0"/>
                    </a:p>
                  </a:txBody>
                  <a:tcPr/>
                </a:tc>
                <a:tc>
                  <a:txBody>
                    <a:bodyPr/>
                    <a:lstStyle/>
                    <a:p>
                      <a:r>
                        <a:rPr lang="en-AU" dirty="0" smtClean="0"/>
                        <a:t>People have the ability</a:t>
                      </a:r>
                      <a:r>
                        <a:rPr lang="en-AU" baseline="0" dirty="0" smtClean="0"/>
                        <a:t> to change their fate with the use of free will.</a:t>
                      </a:r>
                      <a:endParaRPr lang="en-AU" dirty="0"/>
                    </a:p>
                  </a:txBody>
                  <a:tcPr/>
                </a:tc>
                <a:extLst>
                  <a:ext uri="{0D108BD9-81ED-4DB2-BD59-A6C34878D82A}">
                    <a16:rowId xmlns:a16="http://schemas.microsoft.com/office/drawing/2014/main" val="552791966"/>
                  </a:ext>
                </a:extLst>
              </a:tr>
              <a:tr h="536953">
                <a:tc>
                  <a:txBody>
                    <a:bodyPr/>
                    <a:lstStyle/>
                    <a:p>
                      <a:r>
                        <a:rPr lang="en-AU" dirty="0" smtClean="0"/>
                        <a:t>Identity</a:t>
                      </a:r>
                      <a:endParaRPr lang="en-AU" dirty="0"/>
                    </a:p>
                  </a:txBody>
                  <a:tcPr/>
                </a:tc>
                <a:tc>
                  <a:txBody>
                    <a:bodyPr/>
                    <a:lstStyle/>
                    <a:p>
                      <a:r>
                        <a:rPr lang="en-AU" dirty="0" smtClean="0"/>
                        <a:t>Our actions can influence our</a:t>
                      </a:r>
                      <a:r>
                        <a:rPr lang="en-AU" baseline="0" dirty="0" smtClean="0"/>
                        <a:t> identity, it is only through our actions that we discover who we are as people  </a:t>
                      </a:r>
                      <a:endParaRPr lang="en-AU" dirty="0"/>
                    </a:p>
                  </a:txBody>
                  <a:tcPr/>
                </a:tc>
                <a:extLst>
                  <a:ext uri="{0D108BD9-81ED-4DB2-BD59-A6C34878D82A}">
                    <a16:rowId xmlns:a16="http://schemas.microsoft.com/office/drawing/2014/main" val="4004477421"/>
                  </a:ext>
                </a:extLst>
              </a:tr>
              <a:tr h="536953">
                <a:tc>
                  <a:txBody>
                    <a:bodyPr/>
                    <a:lstStyle/>
                    <a:p>
                      <a:r>
                        <a:rPr lang="en-AU" dirty="0" smtClean="0"/>
                        <a:t>Love</a:t>
                      </a:r>
                      <a:endParaRPr lang="en-AU" dirty="0"/>
                    </a:p>
                  </a:txBody>
                  <a:tcPr/>
                </a:tc>
                <a:tc>
                  <a:txBody>
                    <a:bodyPr/>
                    <a:lstStyle/>
                    <a:p>
                      <a:r>
                        <a:rPr lang="en-AU" dirty="0" smtClean="0"/>
                        <a:t>There</a:t>
                      </a:r>
                      <a:r>
                        <a:rPr lang="en-AU" baseline="0" dirty="0" smtClean="0"/>
                        <a:t> are various kinds of love that people experience on life’s journey</a:t>
                      </a:r>
                      <a:endParaRPr lang="en-AU" dirty="0"/>
                    </a:p>
                  </a:txBody>
                  <a:tcPr/>
                </a:tc>
                <a:extLst>
                  <a:ext uri="{0D108BD9-81ED-4DB2-BD59-A6C34878D82A}">
                    <a16:rowId xmlns:a16="http://schemas.microsoft.com/office/drawing/2014/main" val="1181741840"/>
                  </a:ext>
                </a:extLst>
              </a:tr>
              <a:tr h="536953">
                <a:tc>
                  <a:txBody>
                    <a:bodyPr/>
                    <a:lstStyle/>
                    <a:p>
                      <a:r>
                        <a:rPr lang="en-AU" dirty="0" smtClean="0"/>
                        <a:t>Disappointment</a:t>
                      </a:r>
                      <a:endParaRPr lang="en-AU" dirty="0"/>
                    </a:p>
                  </a:txBody>
                  <a:tcPr/>
                </a:tc>
                <a:tc>
                  <a:txBody>
                    <a:bodyPr/>
                    <a:lstStyle/>
                    <a:p>
                      <a:r>
                        <a:rPr lang="en-AU" dirty="0" smtClean="0"/>
                        <a:t>Not understanding ones' purpose</a:t>
                      </a:r>
                      <a:r>
                        <a:rPr lang="en-AU" baseline="0" dirty="0" smtClean="0"/>
                        <a:t> in life can often lead to disappointment</a:t>
                      </a:r>
                      <a:endParaRPr lang="en-AU" dirty="0"/>
                    </a:p>
                  </a:txBody>
                  <a:tcPr/>
                </a:tc>
                <a:extLst>
                  <a:ext uri="{0D108BD9-81ED-4DB2-BD59-A6C34878D82A}">
                    <a16:rowId xmlns:a16="http://schemas.microsoft.com/office/drawing/2014/main" val="3991835817"/>
                  </a:ext>
                </a:extLst>
              </a:tr>
              <a:tr h="536953">
                <a:tc>
                  <a:txBody>
                    <a:bodyPr/>
                    <a:lstStyle/>
                    <a:p>
                      <a:r>
                        <a:rPr lang="en-AU" dirty="0" smtClean="0"/>
                        <a:t>Courage</a:t>
                      </a:r>
                      <a:endParaRPr lang="en-AU" dirty="0"/>
                    </a:p>
                  </a:txBody>
                  <a:tcPr/>
                </a:tc>
                <a:tc>
                  <a:txBody>
                    <a:bodyPr/>
                    <a:lstStyle/>
                    <a:p>
                      <a:endParaRPr lang="en-AU"/>
                    </a:p>
                  </a:txBody>
                  <a:tcPr/>
                </a:tc>
                <a:extLst>
                  <a:ext uri="{0D108BD9-81ED-4DB2-BD59-A6C34878D82A}">
                    <a16:rowId xmlns:a16="http://schemas.microsoft.com/office/drawing/2014/main" val="1962237976"/>
                  </a:ext>
                </a:extLst>
              </a:tr>
              <a:tr h="536953">
                <a:tc>
                  <a:txBody>
                    <a:bodyPr/>
                    <a:lstStyle/>
                    <a:p>
                      <a:r>
                        <a:rPr lang="en-AU" dirty="0" smtClean="0"/>
                        <a:t>Truth</a:t>
                      </a:r>
                      <a:endParaRPr lang="en-AU" dirty="0"/>
                    </a:p>
                  </a:txBody>
                  <a:tcPr/>
                </a:tc>
                <a:tc>
                  <a:txBody>
                    <a:bodyPr/>
                    <a:lstStyle/>
                    <a:p>
                      <a:endParaRPr lang="en-AU" dirty="0"/>
                    </a:p>
                  </a:txBody>
                  <a:tcPr/>
                </a:tc>
                <a:extLst>
                  <a:ext uri="{0D108BD9-81ED-4DB2-BD59-A6C34878D82A}">
                    <a16:rowId xmlns:a16="http://schemas.microsoft.com/office/drawing/2014/main" val="2956523922"/>
                  </a:ext>
                </a:extLst>
              </a:tr>
            </a:tbl>
          </a:graphicData>
        </a:graphic>
      </p:graphicFrame>
    </p:spTree>
    <p:extLst>
      <p:ext uri="{BB962C8B-B14F-4D97-AF65-F5344CB8AC3E}">
        <p14:creationId xmlns:p14="http://schemas.microsoft.com/office/powerpoint/2010/main" val="3784722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017713" y="114300"/>
            <a:ext cx="8229600" cy="1143000"/>
          </a:xfrm>
        </p:spPr>
        <p:txBody>
          <a:bodyPr/>
          <a:lstStyle/>
          <a:p>
            <a:pPr eaLnBrk="1" hangingPunct="1"/>
            <a:r>
              <a:rPr lang="en-NZ" altLang="en-US" smtClean="0">
                <a:latin typeface="Arial Black" panose="020B0A04020102020204" pitchFamily="34" charset="0"/>
              </a:rPr>
              <a:t>Theme!</a:t>
            </a:r>
          </a:p>
        </p:txBody>
      </p:sp>
      <p:sp>
        <p:nvSpPr>
          <p:cNvPr id="3075" name="TextBox 2"/>
          <p:cNvSpPr txBox="1">
            <a:spLocks noChangeArrowheads="1"/>
          </p:cNvSpPr>
          <p:nvPr/>
        </p:nvSpPr>
        <p:spPr bwMode="auto">
          <a:xfrm>
            <a:off x="2063750" y="1236664"/>
            <a:ext cx="7848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NZ" altLang="en-US" sz="2800">
                <a:latin typeface="Broadway" panose="04040905080B02020502" pitchFamily="82" charset="0"/>
              </a:rPr>
              <a:t>Recognising the extraordinary in the ordinary.</a:t>
            </a:r>
          </a:p>
        </p:txBody>
      </p:sp>
      <p:sp>
        <p:nvSpPr>
          <p:cNvPr id="6" name="Rectangle 5"/>
          <p:cNvSpPr>
            <a:spLocks noChangeArrowheads="1"/>
          </p:cNvSpPr>
          <p:nvPr/>
        </p:nvSpPr>
        <p:spPr bwMode="auto">
          <a:xfrm>
            <a:off x="2782888" y="2193926"/>
            <a:ext cx="6553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NZ" altLang="en-US" sz="1800">
              <a:latin typeface="Arial" panose="020B0604020202020204" pitchFamily="34" charset="0"/>
            </a:endParaRPr>
          </a:p>
          <a:p>
            <a:pPr algn="ctr" eaLnBrk="1" hangingPunct="1">
              <a:spcBef>
                <a:spcPct val="0"/>
              </a:spcBef>
              <a:buFontTx/>
              <a:buNone/>
            </a:pPr>
            <a:endParaRPr lang="en-NZ" altLang="en-US" sz="1800">
              <a:latin typeface="Arial" panose="020B0604020202020204" pitchFamily="34" charset="0"/>
            </a:endParaRPr>
          </a:p>
          <a:p>
            <a:pPr algn="ctr" eaLnBrk="1" hangingPunct="1">
              <a:spcBef>
                <a:spcPct val="0"/>
              </a:spcBef>
              <a:buFontTx/>
              <a:buNone/>
            </a:pPr>
            <a:r>
              <a:rPr lang="en-NZ" altLang="en-US" sz="1800">
                <a:latin typeface="Arial" panose="020B0604020202020204" pitchFamily="34" charset="0"/>
              </a:rPr>
              <a:t>We all have something extraordinary about us, no matter where we are from or who we are.</a:t>
            </a:r>
          </a:p>
          <a:p>
            <a:pPr algn="ctr" eaLnBrk="1" hangingPunct="1">
              <a:spcBef>
                <a:spcPct val="0"/>
              </a:spcBef>
              <a:buFontTx/>
              <a:buNone/>
            </a:pPr>
            <a:endParaRPr lang="en-NZ" altLang="en-US" sz="1800">
              <a:latin typeface="Arial" panose="020B0604020202020204" pitchFamily="34" charset="0"/>
            </a:endParaRPr>
          </a:p>
          <a:p>
            <a:pPr algn="ctr" eaLnBrk="1" hangingPunct="1">
              <a:spcBef>
                <a:spcPct val="0"/>
              </a:spcBef>
              <a:buFontTx/>
              <a:buNone/>
            </a:pPr>
            <a:r>
              <a:rPr lang="en-NZ" altLang="en-US" sz="1800">
                <a:latin typeface="Arial" panose="020B0604020202020204" pitchFamily="34" charset="0"/>
              </a:rPr>
              <a:t>We all have the potential to be extraordinary, it’s about taking hold of your life and making changes, while also taking pleasure in the little things.</a:t>
            </a:r>
          </a:p>
          <a:p>
            <a:pPr algn="ctr" eaLnBrk="1" hangingPunct="1">
              <a:spcBef>
                <a:spcPct val="0"/>
              </a:spcBef>
              <a:buFontTx/>
              <a:buNone/>
            </a:pPr>
            <a:endParaRPr lang="en-NZ" altLang="en-US" sz="1800">
              <a:latin typeface="Arial" panose="020B0604020202020204" pitchFamily="34" charset="0"/>
            </a:endParaRPr>
          </a:p>
          <a:p>
            <a:pPr algn="ctr" eaLnBrk="1" hangingPunct="1">
              <a:spcBef>
                <a:spcPct val="0"/>
              </a:spcBef>
              <a:buFontTx/>
              <a:buNone/>
            </a:pPr>
            <a:r>
              <a:rPr lang="en-NZ" altLang="en-US" sz="1800">
                <a:latin typeface="Arial" panose="020B0604020202020204" pitchFamily="34" charset="0"/>
              </a:rPr>
              <a:t>Be kind, be active, take risks, don’t be a bystander.  Ed’s life changes when he stops being a bystander and stops blaming other people for his own failures.</a:t>
            </a:r>
          </a:p>
          <a:p>
            <a:pPr algn="ctr" eaLnBrk="1" hangingPunct="1">
              <a:spcBef>
                <a:spcPct val="0"/>
              </a:spcBef>
              <a:buFontTx/>
              <a:buNone/>
            </a:pPr>
            <a:endParaRPr lang="en-NZ" altLang="en-US" sz="1800">
              <a:latin typeface="Arial" panose="020B0604020202020204" pitchFamily="34" charset="0"/>
            </a:endParaRPr>
          </a:p>
          <a:p>
            <a:pPr algn="ctr" eaLnBrk="1" hangingPunct="1">
              <a:spcBef>
                <a:spcPct val="0"/>
              </a:spcBef>
              <a:buFontTx/>
              <a:buNone/>
            </a:pPr>
            <a:r>
              <a:rPr lang="en-NZ" altLang="en-US" sz="1800">
                <a:latin typeface="Arial" panose="020B0604020202020204" pitchFamily="34" charset="0"/>
              </a:rPr>
              <a:t>Success doesn’t  always consist of commonly acknowledged achievements. Just small things…which are big.</a:t>
            </a:r>
          </a:p>
          <a:p>
            <a:pPr algn="ctr" eaLnBrk="1" hangingPunct="1">
              <a:spcBef>
                <a:spcPct val="0"/>
              </a:spcBef>
              <a:buFontTx/>
              <a:buNone/>
            </a:pPr>
            <a:endParaRPr lang="en-NZ" altLang="en-US" sz="1800">
              <a:latin typeface="Arial" panose="020B0604020202020204" pitchFamily="34" charset="0"/>
            </a:endParaRPr>
          </a:p>
        </p:txBody>
      </p:sp>
      <p:sp>
        <p:nvSpPr>
          <p:cNvPr id="3077" name="TextBox 6"/>
          <p:cNvSpPr txBox="1">
            <a:spLocks noChangeArrowheads="1"/>
          </p:cNvSpPr>
          <p:nvPr/>
        </p:nvSpPr>
        <p:spPr bwMode="auto">
          <a:xfrm>
            <a:off x="1843089" y="2262188"/>
            <a:ext cx="856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NZ" altLang="en-US" sz="2400" b="1">
                <a:latin typeface="Arial" panose="020B0604020202020204" pitchFamily="34" charset="0"/>
              </a:rPr>
              <a:t>What does this mean?</a:t>
            </a:r>
          </a:p>
        </p:txBody>
      </p:sp>
    </p:spTree>
    <p:extLst>
      <p:ext uri="{BB962C8B-B14F-4D97-AF65-F5344CB8AC3E}">
        <p14:creationId xmlns:p14="http://schemas.microsoft.com/office/powerpoint/2010/main" val="1959975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ekklesiaproject.org/wp-content/uploads/2013/01/Light-and-Dark-1024x768.jpg"/>
          <p:cNvPicPr>
            <a:picLocks noChangeAspect="1" noChangeArrowheads="1"/>
          </p:cNvPicPr>
          <p:nvPr/>
        </p:nvPicPr>
        <p:blipFill>
          <a:blip r:embed="rId2">
            <a:extLst>
              <a:ext uri="{28A0092B-C50C-407E-A947-70E740481C1C}">
                <a14:useLocalDpi xmlns:a14="http://schemas.microsoft.com/office/drawing/2010/main" val="0"/>
              </a:ext>
            </a:extLst>
          </a:blip>
          <a:srcRect l="24738"/>
          <a:stretch>
            <a:fillRect/>
          </a:stretch>
        </p:blipFill>
        <p:spPr bwMode="auto">
          <a:xfrm>
            <a:off x="1524000" y="-242888"/>
            <a:ext cx="7340600"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title"/>
          </p:nvPr>
        </p:nvSpPr>
        <p:spPr>
          <a:xfrm>
            <a:off x="7751763" y="0"/>
            <a:ext cx="2603500" cy="1143000"/>
          </a:xfrm>
        </p:spPr>
        <p:txBody>
          <a:bodyPr/>
          <a:lstStyle/>
          <a:p>
            <a:pPr eaLnBrk="1" hangingPunct="1"/>
            <a:r>
              <a:rPr lang="en-NZ" altLang="en-US" smtClean="0">
                <a:latin typeface="Aharoni" pitchFamily="2" charset="0"/>
                <a:cs typeface="Aharoni" pitchFamily="2" charset="0"/>
              </a:rPr>
              <a:t>Imagery</a:t>
            </a:r>
          </a:p>
        </p:txBody>
      </p:sp>
      <p:sp>
        <p:nvSpPr>
          <p:cNvPr id="5124" name="TextBox 2"/>
          <p:cNvSpPr txBox="1">
            <a:spLocks noChangeArrowheads="1"/>
          </p:cNvSpPr>
          <p:nvPr/>
        </p:nvSpPr>
        <p:spPr bwMode="auto">
          <a:xfrm>
            <a:off x="7175500" y="1125539"/>
            <a:ext cx="3024188"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Zusak uses the dark/light, day/night imagery repeatedly in the novel. </a:t>
            </a:r>
          </a:p>
          <a:p>
            <a:pPr eaLnBrk="1" hangingPunct="1">
              <a:spcBef>
                <a:spcPct val="0"/>
              </a:spcBef>
              <a:buFontTx/>
              <a:buNone/>
            </a:pPr>
            <a:endParaRPr lang="en-NZ" altLang="en-US" sz="1800">
              <a:latin typeface="Arial" panose="020B0604020202020204" pitchFamily="34" charset="0"/>
            </a:endParaRPr>
          </a:p>
          <a:p>
            <a:pPr eaLnBrk="1" hangingPunct="1">
              <a:spcBef>
                <a:spcPct val="0"/>
              </a:spcBef>
              <a:buFontTx/>
              <a:buNone/>
            </a:pPr>
            <a:r>
              <a:rPr lang="en-NZ" altLang="en-US" sz="1800">
                <a:latin typeface="Arial" panose="020B0604020202020204" pitchFamily="34" charset="0"/>
              </a:rPr>
              <a:t>In the context of our theme and characters, what could that dark/light dichotomy represent?</a:t>
            </a:r>
          </a:p>
          <a:p>
            <a:pPr eaLnBrk="1" hangingPunct="1">
              <a:spcBef>
                <a:spcPct val="0"/>
              </a:spcBef>
              <a:buFontTx/>
              <a:buNone/>
            </a:pPr>
            <a:endParaRPr lang="en-NZ" altLang="en-US" sz="1800">
              <a:latin typeface="Arial" panose="020B0604020202020204" pitchFamily="34" charset="0"/>
            </a:endParaRPr>
          </a:p>
          <a:p>
            <a:pPr eaLnBrk="1" hangingPunct="1">
              <a:spcBef>
                <a:spcPct val="0"/>
              </a:spcBef>
              <a:buFontTx/>
              <a:buNone/>
            </a:pPr>
            <a:r>
              <a:rPr lang="en-NZ" altLang="en-US" sz="1800">
                <a:latin typeface="Arial" panose="020B0604020202020204" pitchFamily="34" charset="0"/>
              </a:rPr>
              <a:t>And what are some examples that show it?</a:t>
            </a:r>
          </a:p>
        </p:txBody>
      </p:sp>
    </p:spTree>
    <p:extLst>
      <p:ext uri="{BB962C8B-B14F-4D97-AF65-F5344CB8AC3E}">
        <p14:creationId xmlns:p14="http://schemas.microsoft.com/office/powerpoint/2010/main" val="1725755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0.gstatic.com/images?q=tbn:ANd9GcSA-1WoxX9ioGLEm-DjWgsuV2VsSeAFhDQ4cnKsH65sa9Vt7D92:dark.pozadia.org/images/wallpapers/wz_bring_the_light_back_5326246430-803730.jpeg"/>
          <p:cNvPicPr>
            <a:picLocks noChangeAspect="1" noChangeArrowheads="1"/>
          </p:cNvPicPr>
          <p:nvPr/>
        </p:nvPicPr>
        <p:blipFill>
          <a:blip r:embed="rId2">
            <a:extLst>
              <a:ext uri="{28A0092B-C50C-407E-A947-70E740481C1C}">
                <a14:useLocalDpi xmlns:a14="http://schemas.microsoft.com/office/drawing/2010/main" val="0"/>
              </a:ext>
            </a:extLst>
          </a:blip>
          <a:srcRect l="12793"/>
          <a:stretch>
            <a:fillRect/>
          </a:stretch>
        </p:blipFill>
        <p:spPr bwMode="auto">
          <a:xfrm>
            <a:off x="1127126" y="0"/>
            <a:ext cx="964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p:cNvSpPr>
          <p:nvPr>
            <p:ph type="title"/>
          </p:nvPr>
        </p:nvSpPr>
        <p:spPr>
          <a:xfrm>
            <a:off x="1900239" y="127000"/>
            <a:ext cx="3754437" cy="1143000"/>
          </a:xfrm>
        </p:spPr>
        <p:txBody>
          <a:bodyPr/>
          <a:lstStyle/>
          <a:p>
            <a:pPr eaLnBrk="1" hangingPunct="1"/>
            <a:r>
              <a:rPr lang="en-NZ" altLang="en-US" smtClean="0">
                <a:solidFill>
                  <a:schemeClr val="bg1"/>
                </a:solidFill>
                <a:latin typeface="Aharoni" pitchFamily="2" charset="0"/>
                <a:cs typeface="Aharoni" pitchFamily="2" charset="0"/>
              </a:rPr>
              <a:t>Imagery</a:t>
            </a:r>
          </a:p>
        </p:txBody>
      </p:sp>
      <p:sp>
        <p:nvSpPr>
          <p:cNvPr id="6148" name="Rectangle 2"/>
          <p:cNvSpPr>
            <a:spLocks noChangeArrowheads="1"/>
          </p:cNvSpPr>
          <p:nvPr/>
        </p:nvSpPr>
        <p:spPr bwMode="auto">
          <a:xfrm>
            <a:off x="5448300" y="381000"/>
            <a:ext cx="532765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600">
                <a:solidFill>
                  <a:schemeClr val="bg1"/>
                </a:solidFill>
                <a:latin typeface="Arial" panose="020B0604020202020204" pitchFamily="34" charset="0"/>
              </a:rPr>
              <a:t>Zusak’s repeated use of light and dark can be seen to represent good and evil as well as Ed movement from no hoper to someone with a purpose. He goes from being someone ordinary to recognising others and his own potential to be extraordinary.</a:t>
            </a:r>
          </a:p>
          <a:p>
            <a:pPr eaLnBrk="1" hangingPunct="1">
              <a:spcBef>
                <a:spcPct val="0"/>
              </a:spcBef>
              <a:buFontTx/>
              <a:buNone/>
            </a:pPr>
            <a:endParaRPr lang="en-NZ" altLang="en-US" sz="1600">
              <a:solidFill>
                <a:schemeClr val="bg1"/>
              </a:solidFill>
              <a:latin typeface="Arial" panose="020B0604020202020204" pitchFamily="34" charset="0"/>
            </a:endParaRPr>
          </a:p>
          <a:p>
            <a:pPr eaLnBrk="1" hangingPunct="1">
              <a:spcBef>
                <a:spcPct val="0"/>
              </a:spcBef>
              <a:buFontTx/>
              <a:buNone/>
            </a:pPr>
            <a:r>
              <a:rPr lang="en-NZ" altLang="en-US" sz="1600">
                <a:solidFill>
                  <a:schemeClr val="bg1"/>
                </a:solidFill>
                <a:latin typeface="Arial" panose="020B0604020202020204" pitchFamily="34" charset="0"/>
              </a:rPr>
              <a:t>For example, the fact that Ed chooses to face all of his earlier “cards” in the dark is a fact not to be overlooked; as the book progresses and Ed becomes more confident in his missions, more and more of his challenges are dealt with during the day.</a:t>
            </a:r>
          </a:p>
          <a:p>
            <a:pPr eaLnBrk="1" hangingPunct="1">
              <a:spcBef>
                <a:spcPct val="0"/>
              </a:spcBef>
              <a:buFontTx/>
              <a:buNone/>
            </a:pPr>
            <a:endParaRPr lang="en-NZ" altLang="en-US" sz="1600">
              <a:solidFill>
                <a:schemeClr val="bg1"/>
              </a:solidFill>
              <a:latin typeface="Arial" panose="020B0604020202020204" pitchFamily="34" charset="0"/>
            </a:endParaRPr>
          </a:p>
          <a:p>
            <a:pPr eaLnBrk="1" hangingPunct="1">
              <a:spcBef>
                <a:spcPct val="0"/>
              </a:spcBef>
              <a:buFontTx/>
              <a:buNone/>
            </a:pPr>
            <a:r>
              <a:rPr lang="en-NZ" altLang="en-US" sz="1600">
                <a:solidFill>
                  <a:schemeClr val="bg1"/>
                </a:solidFill>
                <a:latin typeface="Arial" panose="020B0604020202020204" pitchFamily="34" charset="0"/>
              </a:rPr>
              <a:t>Egs: “The sun is up – an orange cutout in a cardboard sky. I make it to the top and kneel down. My hands touch the cool stone.” One could say Zusak uses the idea of reaching the top of the rock face as the sun is rising as a symbol for the perseverance and determination of Ed in the novel. </a:t>
            </a:r>
          </a:p>
          <a:p>
            <a:pPr eaLnBrk="1" hangingPunct="1">
              <a:spcBef>
                <a:spcPct val="0"/>
              </a:spcBef>
              <a:buFontTx/>
              <a:buNone/>
            </a:pPr>
            <a:endParaRPr lang="en-NZ" altLang="en-US" sz="1600">
              <a:solidFill>
                <a:schemeClr val="bg1"/>
              </a:solidFill>
              <a:latin typeface="Arial" panose="020B0604020202020204" pitchFamily="34" charset="0"/>
            </a:endParaRPr>
          </a:p>
          <a:p>
            <a:pPr eaLnBrk="1" hangingPunct="1">
              <a:spcBef>
                <a:spcPct val="0"/>
              </a:spcBef>
              <a:buFontTx/>
              <a:buNone/>
            </a:pPr>
            <a:r>
              <a:rPr lang="en-NZ" altLang="en-US" sz="1600">
                <a:solidFill>
                  <a:schemeClr val="bg1"/>
                </a:solidFill>
                <a:latin typeface="Arial" panose="020B0604020202020204" pitchFamily="34" charset="0"/>
              </a:rPr>
              <a:t>This could also be seen as a reflection of Ed’s evolving conflicts and character in the novel – once dejected and relatively isolated, the sun is now “rising” from darkness, dawning on a new chapter in his life and possibly revealing the answer to the “cards” themselves.</a:t>
            </a:r>
          </a:p>
        </p:txBody>
      </p:sp>
    </p:spTree>
    <p:extLst>
      <p:ext uri="{BB962C8B-B14F-4D97-AF65-F5344CB8AC3E}">
        <p14:creationId xmlns:p14="http://schemas.microsoft.com/office/powerpoint/2010/main" val="2680987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ekklesiaproject.org/wp-content/uploads/2013/01/Light-and-Dark-1024x7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17463"/>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title"/>
          </p:nvPr>
        </p:nvSpPr>
        <p:spPr>
          <a:xfrm>
            <a:off x="1293813" y="-222250"/>
            <a:ext cx="6767513" cy="1143000"/>
          </a:xfrm>
        </p:spPr>
        <p:txBody>
          <a:bodyPr/>
          <a:lstStyle/>
          <a:p>
            <a:pPr eaLnBrk="1" hangingPunct="1"/>
            <a:r>
              <a:rPr lang="en-NZ" altLang="en-US" sz="2800">
                <a:latin typeface="Arial Black" panose="020B0A04020102020204" pitchFamily="34" charset="0"/>
              </a:rPr>
              <a:t>DARKNESS AND LIGHT QUOTES</a:t>
            </a:r>
          </a:p>
        </p:txBody>
      </p:sp>
      <p:sp>
        <p:nvSpPr>
          <p:cNvPr id="7172" name="Rectangle 2"/>
          <p:cNvSpPr>
            <a:spLocks noChangeArrowheads="1"/>
          </p:cNvSpPr>
          <p:nvPr/>
        </p:nvSpPr>
        <p:spPr bwMode="auto">
          <a:xfrm>
            <a:off x="1504950" y="630238"/>
            <a:ext cx="457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b="1">
                <a:latin typeface="Arial" panose="020B0604020202020204" pitchFamily="34" charset="0"/>
              </a:rPr>
              <a:t>“We sit in on the front steps, which are half in shadow, half in the sun. As it happens, I sit in the darkness and Tommy sits in the light… I’d wanted to stay on the porch with him until the sun shone bright on both of us, but I didn’t… I’d rather chase the sun than wait for it.” P 282-283</a:t>
            </a:r>
          </a:p>
        </p:txBody>
      </p:sp>
      <p:sp>
        <p:nvSpPr>
          <p:cNvPr id="7173" name="Rectangle 3"/>
          <p:cNvSpPr>
            <a:spLocks noChangeArrowheads="1"/>
          </p:cNvSpPr>
          <p:nvPr/>
        </p:nvSpPr>
        <p:spPr bwMode="auto">
          <a:xfrm>
            <a:off x="5697539" y="2417763"/>
            <a:ext cx="3527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b="1">
                <a:latin typeface="Arial" panose="020B0604020202020204" pitchFamily="34" charset="0"/>
              </a:rPr>
              <a:t>“I meet the darkness and uncertainty of what will come next. I feel the fear, but I walk fast toward it.” P 289 </a:t>
            </a:r>
          </a:p>
        </p:txBody>
      </p:sp>
      <p:sp>
        <p:nvSpPr>
          <p:cNvPr id="7174" name="Rectangle 4"/>
          <p:cNvSpPr>
            <a:spLocks noChangeArrowheads="1"/>
          </p:cNvSpPr>
          <p:nvPr/>
        </p:nvSpPr>
        <p:spPr bwMode="auto">
          <a:xfrm>
            <a:off x="1466851" y="4538663"/>
            <a:ext cx="39084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“I wonder for a moment why I didn’t just set my alarm at home and come over at dawn, but I know I have to do this right. I had to suffer the night to do this properly.” – p333 </a:t>
            </a:r>
          </a:p>
        </p:txBody>
      </p:sp>
      <p:sp>
        <p:nvSpPr>
          <p:cNvPr id="7175" name="Rectangle 5"/>
          <p:cNvSpPr>
            <a:spLocks noChangeArrowheads="1"/>
          </p:cNvSpPr>
          <p:nvPr/>
        </p:nvSpPr>
        <p:spPr bwMode="auto">
          <a:xfrm>
            <a:off x="6146800" y="630239"/>
            <a:ext cx="24701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“I cant let him slink off to that darkness place inside him, where his pride is strewn all over the floor in some hidden room.” P 302</a:t>
            </a:r>
          </a:p>
        </p:txBody>
      </p:sp>
      <p:sp>
        <p:nvSpPr>
          <p:cNvPr id="7176" name="Rectangle 6"/>
          <p:cNvSpPr>
            <a:spLocks noChangeArrowheads="1"/>
          </p:cNvSpPr>
          <p:nvPr/>
        </p:nvSpPr>
        <p:spPr bwMode="auto">
          <a:xfrm>
            <a:off x="1474788" y="6108701"/>
            <a:ext cx="404495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“If my stomach was a colour, I think, it would be black, like tonight.” P 296</a:t>
            </a:r>
          </a:p>
        </p:txBody>
      </p:sp>
      <p:sp>
        <p:nvSpPr>
          <p:cNvPr id="7177" name="Rectangle 7"/>
          <p:cNvSpPr>
            <a:spLocks noChangeArrowheads="1"/>
          </p:cNvSpPr>
          <p:nvPr/>
        </p:nvSpPr>
        <p:spPr bwMode="auto">
          <a:xfrm>
            <a:off x="5375276" y="4286250"/>
            <a:ext cx="30575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“Each time a shudder makes its way to my arms and legs, I walk harder, deciding if Audrey needs me, and Ritchie and Marv, I have to hurry. Fear is the street. Fear is every step. The darkness grows heavier on the road and I begin. To run.” P290</a:t>
            </a:r>
          </a:p>
        </p:txBody>
      </p:sp>
      <p:sp>
        <p:nvSpPr>
          <p:cNvPr id="7178" name="Rectangle 8"/>
          <p:cNvSpPr>
            <a:spLocks noChangeArrowheads="1"/>
          </p:cNvSpPr>
          <p:nvPr/>
        </p:nvSpPr>
        <p:spPr bwMode="auto">
          <a:xfrm>
            <a:off x="1504950" y="3862388"/>
            <a:ext cx="3295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“God it’s dark now. As dark as the Ace of Spades.” P 245</a:t>
            </a:r>
          </a:p>
        </p:txBody>
      </p:sp>
      <p:sp>
        <p:nvSpPr>
          <p:cNvPr id="7179" name="Rectangle 9"/>
          <p:cNvSpPr>
            <a:spLocks noChangeArrowheads="1"/>
          </p:cNvSpPr>
          <p:nvPr/>
        </p:nvSpPr>
        <p:spPr bwMode="auto">
          <a:xfrm>
            <a:off x="1530350" y="2662238"/>
            <a:ext cx="4205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“The words stagger slowly from Marv’s mouth. Half his face is trodden with darkness, covered but I can still make out the outlines, the forms.” – p 317 </a:t>
            </a:r>
          </a:p>
        </p:txBody>
      </p:sp>
      <p:sp>
        <p:nvSpPr>
          <p:cNvPr id="7180" name="TextBox 10"/>
          <p:cNvSpPr txBox="1">
            <a:spLocks noChangeArrowheads="1"/>
          </p:cNvSpPr>
          <p:nvPr/>
        </p:nvSpPr>
        <p:spPr bwMode="auto">
          <a:xfrm>
            <a:off x="5519739" y="3598863"/>
            <a:ext cx="32400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“The first two hold me up with the rising of the sun.” p75</a:t>
            </a:r>
          </a:p>
        </p:txBody>
      </p:sp>
    </p:spTree>
    <p:extLst>
      <p:ext uri="{BB962C8B-B14F-4D97-AF65-F5344CB8AC3E}">
        <p14:creationId xmlns:p14="http://schemas.microsoft.com/office/powerpoint/2010/main" val="2794478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farm4.static.flickr.com/3418/3950368809_f59d6d95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163" y="1"/>
            <a:ext cx="9334500" cy="700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p:nvPr>
        </p:nvSpPr>
        <p:spPr/>
        <p:txBody>
          <a:bodyPr/>
          <a:lstStyle/>
          <a:p>
            <a:pPr eaLnBrk="1" hangingPunct="1"/>
            <a:r>
              <a:rPr lang="en-NZ" altLang="en-US" sz="5400">
                <a:latin typeface="Broadway" panose="04040905080B02020502" pitchFamily="82" charset="0"/>
              </a:rPr>
              <a:t>Major Symbols</a:t>
            </a:r>
          </a:p>
        </p:txBody>
      </p:sp>
      <p:pic>
        <p:nvPicPr>
          <p:cNvPr id="9220" name="Picture 2" descr="http://sweetclipart.com/multisite/sweetclipart/files/playing_card_sui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539" y="1412876"/>
            <a:ext cx="4484687"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774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alef.net/ALEFArtists/YannArthusBertrand/YannArthusBertrand-SouthAfricaCapeTown-Suburb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r="10417"/>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p:cNvSpPr>
            <a:spLocks noGrp="1"/>
          </p:cNvSpPr>
          <p:nvPr>
            <p:ph type="title"/>
          </p:nvPr>
        </p:nvSpPr>
        <p:spPr>
          <a:xfrm>
            <a:off x="1981200" y="476250"/>
            <a:ext cx="8229600" cy="1143000"/>
          </a:xfrm>
        </p:spPr>
        <p:txBody>
          <a:bodyPr>
            <a:normAutofit fontScale="90000"/>
          </a:bodyPr>
          <a:lstStyle/>
          <a:p>
            <a:pPr eaLnBrk="1" hangingPunct="1"/>
            <a:r>
              <a:rPr lang="en-NZ" altLang="en-US" sz="4800" b="1">
                <a:solidFill>
                  <a:srgbClr val="FF0000"/>
                </a:solidFill>
                <a:latin typeface="Arial Black" panose="020B0A04020102020204" pitchFamily="34" charset="0"/>
              </a:rPr>
              <a:t>Symbolism - Ed’s neighbourhood (also counts as setting)</a:t>
            </a:r>
          </a:p>
        </p:txBody>
      </p:sp>
      <p:sp>
        <p:nvSpPr>
          <p:cNvPr id="10244" name="TextBox 3"/>
          <p:cNvSpPr txBox="1">
            <a:spLocks noChangeArrowheads="1"/>
          </p:cNvSpPr>
          <p:nvPr/>
        </p:nvSpPr>
        <p:spPr bwMode="auto">
          <a:xfrm>
            <a:off x="1992314" y="2060575"/>
            <a:ext cx="81359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Ed lives is a town near Sydney, Australia. But his suburb could stand in for many in New Zealand, or any Western country, it’s an “every town” like the “everyman” in a virtue and vice story. Meaning it stands in for our own towns and neighbourhoods. It’s “run of the mill”.</a:t>
            </a:r>
          </a:p>
          <a:p>
            <a:pPr eaLnBrk="1" hangingPunct="1">
              <a:spcBef>
                <a:spcPct val="0"/>
              </a:spcBef>
              <a:buFontTx/>
              <a:buNone/>
            </a:pPr>
            <a:endParaRPr lang="en-NZ" altLang="en-US" sz="1800">
              <a:latin typeface="Arial" panose="020B0604020202020204" pitchFamily="34" charset="0"/>
            </a:endParaRPr>
          </a:p>
          <a:p>
            <a:pPr eaLnBrk="1" hangingPunct="1">
              <a:spcBef>
                <a:spcPct val="0"/>
              </a:spcBef>
              <a:buFontTx/>
              <a:buNone/>
            </a:pPr>
            <a:endParaRPr lang="en-NZ" altLang="en-US" sz="1800">
              <a:latin typeface="Arial" panose="020B0604020202020204" pitchFamily="34" charset="0"/>
            </a:endParaRPr>
          </a:p>
        </p:txBody>
      </p:sp>
      <p:sp>
        <p:nvSpPr>
          <p:cNvPr id="10245" name="Rectangle 5"/>
          <p:cNvSpPr>
            <a:spLocks noChangeArrowheads="1"/>
          </p:cNvSpPr>
          <p:nvPr/>
        </p:nvSpPr>
        <p:spPr bwMode="auto">
          <a:xfrm>
            <a:off x="3773488" y="3416301"/>
            <a:ext cx="4572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“The town we all live in is pretty run of the mill. Its past the outskirts of the city and has good and bad parts. I’m sure it wont surprise you that I come from one of the bad parts. My whole family grew up at the far north of town, which is kind of like everyone’s dirty secret. There are plenty of teenage pregnancies there, a plethora of shithead fathers who are unemployed and mothers like mine who smoke, drink, and go out in public wearing ugboots.” P17</a:t>
            </a:r>
          </a:p>
        </p:txBody>
      </p:sp>
    </p:spTree>
    <p:extLst>
      <p:ext uri="{BB962C8B-B14F-4D97-AF65-F5344CB8AC3E}">
        <p14:creationId xmlns:p14="http://schemas.microsoft.com/office/powerpoint/2010/main" val="2793086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alef.net/ALEFArtists/YannArthusBertrand/YannArthusBertrand-SouthAfricaCapeTown-Suburb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r="10417"/>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eaLnBrk="1" hangingPunct="1">
              <a:defRPr/>
            </a:pPr>
            <a:r>
              <a:rPr lang="en-NZ" dirty="0" smtClean="0">
                <a:solidFill>
                  <a:srgbClr val="FF0000"/>
                </a:solidFill>
                <a:latin typeface="Arial Black" pitchFamily="34" charset="0"/>
              </a:rPr>
              <a:t>What does the neighbourhood symbolise?</a:t>
            </a:r>
            <a:endParaRPr lang="en-NZ" dirty="0">
              <a:solidFill>
                <a:srgbClr val="FF0000"/>
              </a:solidFill>
              <a:latin typeface="Arial Black" pitchFamily="34" charset="0"/>
            </a:endParaRPr>
          </a:p>
        </p:txBody>
      </p:sp>
      <p:sp>
        <p:nvSpPr>
          <p:cNvPr id="11268" name="Rectangle 3"/>
          <p:cNvSpPr>
            <a:spLocks noChangeArrowheads="1"/>
          </p:cNvSpPr>
          <p:nvPr/>
        </p:nvSpPr>
        <p:spPr bwMode="auto">
          <a:xfrm>
            <a:off x="1847850" y="5084763"/>
            <a:ext cx="8280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Ed uses his neighbourhood as an excuse for his own failure. He blames it for his lack of motivation and focus. </a:t>
            </a:r>
          </a:p>
          <a:p>
            <a:pPr eaLnBrk="1" hangingPunct="1">
              <a:spcBef>
                <a:spcPct val="0"/>
              </a:spcBef>
              <a:buFontTx/>
              <a:buNone/>
            </a:pPr>
            <a:endParaRPr lang="en-NZ" altLang="en-US" sz="1800">
              <a:latin typeface="Arial" panose="020B0604020202020204" pitchFamily="34" charset="0"/>
            </a:endParaRPr>
          </a:p>
          <a:p>
            <a:pPr eaLnBrk="1" hangingPunct="1">
              <a:spcBef>
                <a:spcPct val="0"/>
              </a:spcBef>
              <a:buFontTx/>
              <a:buNone/>
            </a:pPr>
            <a:r>
              <a:rPr lang="en-NZ" altLang="en-US" sz="2000" b="1">
                <a:latin typeface="Arial" panose="020B0604020202020204" pitchFamily="34" charset="0"/>
              </a:rPr>
              <a:t>Don’t use where you come from as an excuse for your ineptitude, your failure.  </a:t>
            </a:r>
            <a:r>
              <a:rPr lang="en-NZ" altLang="en-US" sz="1800">
                <a:latin typeface="Arial" panose="020B0604020202020204" pitchFamily="34" charset="0"/>
              </a:rPr>
              <a:t>Ed needs to recognise the ordinariness was him, not where he came from.</a:t>
            </a:r>
          </a:p>
        </p:txBody>
      </p:sp>
      <p:sp>
        <p:nvSpPr>
          <p:cNvPr id="11269" name="Rectangle 4"/>
          <p:cNvSpPr>
            <a:spLocks noChangeArrowheads="1"/>
          </p:cNvSpPr>
          <p:nvPr/>
        </p:nvSpPr>
        <p:spPr bwMode="auto">
          <a:xfrm>
            <a:off x="1604963" y="1716089"/>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It’s not the place, I think, it’s the people. We’d have been all the same anywhere else. P 245</a:t>
            </a:r>
          </a:p>
          <a:p>
            <a:pPr eaLnBrk="1" hangingPunct="1">
              <a:spcBef>
                <a:spcPct val="0"/>
              </a:spcBef>
              <a:buFontTx/>
              <a:buNone/>
            </a:pPr>
            <a:endParaRPr lang="en-NZ" altLang="en-US" sz="1800">
              <a:latin typeface="Arial" panose="020B0604020202020204" pitchFamily="34" charset="0"/>
            </a:endParaRPr>
          </a:p>
        </p:txBody>
      </p:sp>
      <p:sp>
        <p:nvSpPr>
          <p:cNvPr id="11270" name="TextBox 5"/>
          <p:cNvSpPr txBox="1">
            <a:spLocks noChangeArrowheads="1"/>
          </p:cNvSpPr>
          <p:nvPr/>
        </p:nvSpPr>
        <p:spPr bwMode="auto">
          <a:xfrm>
            <a:off x="1844676" y="3141663"/>
            <a:ext cx="8640763"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The neighbourhood </a:t>
            </a:r>
            <a:r>
              <a:rPr lang="en-NZ" altLang="en-US" sz="2400" b="1">
                <a:latin typeface="Arial" panose="020B0604020202020204" pitchFamily="34" charset="0"/>
              </a:rPr>
              <a:t>represents our excuses and justifications </a:t>
            </a:r>
            <a:r>
              <a:rPr lang="en-NZ" altLang="en-US" sz="1800">
                <a:latin typeface="Arial" panose="020B0604020202020204" pitchFamily="34" charset="0"/>
              </a:rPr>
              <a:t>for why we aren’t living the lives we should be. It allows us to let luck control our lives. Ed realises this and determines he will be better in his own home before leaving. </a:t>
            </a:r>
          </a:p>
          <a:p>
            <a:pPr eaLnBrk="1" hangingPunct="1">
              <a:spcBef>
                <a:spcPct val="0"/>
              </a:spcBef>
              <a:buFontTx/>
              <a:buNone/>
            </a:pPr>
            <a:endParaRPr lang="en-NZ" altLang="en-US" sz="1800">
              <a:latin typeface="Arial" panose="020B0604020202020204" pitchFamily="34" charset="0"/>
            </a:endParaRPr>
          </a:p>
          <a:p>
            <a:pPr eaLnBrk="1" hangingPunct="1">
              <a:spcBef>
                <a:spcPct val="0"/>
              </a:spcBef>
              <a:buFontTx/>
              <a:buNone/>
            </a:pPr>
            <a:r>
              <a:rPr lang="en-NZ" altLang="en-US" sz="1800">
                <a:latin typeface="Arial" panose="020B0604020202020204" pitchFamily="34" charset="0"/>
              </a:rPr>
              <a:t>It also shows us that even in a place like this, heroes and extraordinary people and stories are happening. </a:t>
            </a:r>
          </a:p>
        </p:txBody>
      </p:sp>
      <p:sp>
        <p:nvSpPr>
          <p:cNvPr id="11271" name="Rectangle 6"/>
          <p:cNvSpPr>
            <a:spLocks noChangeArrowheads="1"/>
          </p:cNvSpPr>
          <p:nvPr/>
        </p:nvSpPr>
        <p:spPr bwMode="auto">
          <a:xfrm>
            <a:off x="6096000" y="1716088"/>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“It’s the person, Ma, not the place. If you left here, you’d have been the same anywhere else…. If I ever leave this place.. I’ll make sure I’m better here first.” P 283 </a:t>
            </a:r>
          </a:p>
        </p:txBody>
      </p:sp>
    </p:spTree>
    <p:extLst>
      <p:ext uri="{BB962C8B-B14F-4D97-AF65-F5344CB8AC3E}">
        <p14:creationId xmlns:p14="http://schemas.microsoft.com/office/powerpoint/2010/main" val="327824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8683</TotalTime>
  <Words>1990</Words>
  <Application>Microsoft Office PowerPoint</Application>
  <PresentationFormat>Widescreen</PresentationFormat>
  <Paragraphs>130</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Agency FB</vt:lpstr>
      <vt:lpstr>Aharoni</vt:lpstr>
      <vt:lpstr>Arial</vt:lpstr>
      <vt:lpstr>Arial Black</vt:lpstr>
      <vt:lpstr>Broadway</vt:lpstr>
      <vt:lpstr>Calibri</vt:lpstr>
      <vt:lpstr>Calibri Light</vt:lpstr>
      <vt:lpstr>Office Theme</vt:lpstr>
      <vt:lpstr>                 Theme  A theme can be divided into two categories  -Thematic concept and  -Thematic statement  Thematic concept is one word describing what readers think the text is about. A thematic concept is the basic idea , or ideas present within the text. For example , friendship, relationship, love etc.  Thematic statement- is a sentence suggesting what the text says about the basic idea or subject you have identified .  In order to create a thematic statement , you need to first get your thematic concept  e.g.- friendship ( thematic concept/ idea) – then ask your self- ‘what does the text say about this broad issue ?’  Example Thematic concept- friendship Thematic statement – friends are a necessary part of human life</vt:lpstr>
      <vt:lpstr>TASK</vt:lpstr>
      <vt:lpstr>Theme!</vt:lpstr>
      <vt:lpstr>Imagery</vt:lpstr>
      <vt:lpstr>Imagery</vt:lpstr>
      <vt:lpstr>DARKNESS AND LIGHT QUOTES</vt:lpstr>
      <vt:lpstr>Major Symbols</vt:lpstr>
      <vt:lpstr>Symbolism - Ed’s neighbourhood (also counts as setting)</vt:lpstr>
      <vt:lpstr>What does the neighbourhood symbolise?</vt:lpstr>
      <vt:lpstr>What does this mean?</vt:lpstr>
      <vt:lpstr>Symbolism</vt:lpstr>
      <vt:lpstr>PowerPoint Presentation</vt:lpstr>
      <vt:lpstr>Playing cards quotes</vt:lpstr>
      <vt:lpstr>The messenger cards</vt:lpstr>
      <vt:lpstr>Structure</vt:lpstr>
      <vt:lpstr>Symbolism -Suits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DIAS, Jashuan</dc:creator>
  <cp:lastModifiedBy>DIAS, Jashuan</cp:lastModifiedBy>
  <cp:revision>13</cp:revision>
  <dcterms:created xsi:type="dcterms:W3CDTF">2017-02-06T00:19:17Z</dcterms:created>
  <dcterms:modified xsi:type="dcterms:W3CDTF">2017-02-24T02:19:17Z</dcterms:modified>
</cp:coreProperties>
</file>