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BC44-0678-4C61-A60B-1D3FDD7937D1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66-0B4B-448A-9C48-2A41B5C0B5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360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BC44-0678-4C61-A60B-1D3FDD7937D1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66-0B4B-448A-9C48-2A41B5C0B5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799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BC44-0678-4C61-A60B-1D3FDD7937D1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66-0B4B-448A-9C48-2A41B5C0B5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097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BC44-0678-4C61-A60B-1D3FDD7937D1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66-0B4B-448A-9C48-2A41B5C0B5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078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BC44-0678-4C61-A60B-1D3FDD7937D1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66-0B4B-448A-9C48-2A41B5C0B5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028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BC44-0678-4C61-A60B-1D3FDD7937D1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66-0B4B-448A-9C48-2A41B5C0B5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090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BC44-0678-4C61-A60B-1D3FDD7937D1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66-0B4B-448A-9C48-2A41B5C0B5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126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BC44-0678-4C61-A60B-1D3FDD7937D1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66-0B4B-448A-9C48-2A41B5C0B5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742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BC44-0678-4C61-A60B-1D3FDD7937D1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66-0B4B-448A-9C48-2A41B5C0B5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037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BC44-0678-4C61-A60B-1D3FDD7937D1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66-0B4B-448A-9C48-2A41B5C0B5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20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BC44-0678-4C61-A60B-1D3FDD7937D1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66-0B4B-448A-9C48-2A41B5C0B5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75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ABC44-0678-4C61-A60B-1D3FDD7937D1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66-0B4B-448A-9C48-2A41B5C0B5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037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2590800" y="0"/>
            <a:ext cx="6705600" cy="1676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haroni" pitchFamily="2" charset="0"/>
                <a:cs typeface="Aharoni" pitchFamily="2" charset="0"/>
              </a:rPr>
              <a:t> I AM THE MESSENGER</a:t>
            </a:r>
            <a:br>
              <a:rPr lang="en-US" altLang="en-US" dirty="0" smtClean="0">
                <a:latin typeface="Aharoni" pitchFamily="2" charset="0"/>
                <a:cs typeface="Aharoni" pitchFamily="2" charset="0"/>
              </a:rPr>
            </a:br>
            <a:r>
              <a:rPr lang="en-US" altLang="en-US" sz="2800" dirty="0">
                <a:latin typeface="Aharoni" pitchFamily="2" charset="0"/>
                <a:cs typeface="Aharoni" pitchFamily="2" charset="0"/>
              </a:rPr>
              <a:t>By</a:t>
            </a:r>
            <a:br>
              <a:rPr lang="en-US" altLang="en-US" sz="2800" dirty="0">
                <a:latin typeface="Aharoni" pitchFamily="2" charset="0"/>
                <a:cs typeface="Aharoni" pitchFamily="2" charset="0"/>
              </a:rPr>
            </a:br>
            <a:r>
              <a:rPr lang="en-US" altLang="en-US" sz="2800" dirty="0">
                <a:latin typeface="Aharoni" pitchFamily="2" charset="0"/>
                <a:cs typeface="Aharoni" pitchFamily="2" charset="0"/>
              </a:rPr>
              <a:t>Markus </a:t>
            </a:r>
            <a:r>
              <a:rPr lang="en-US" altLang="en-US" sz="2800" dirty="0" err="1">
                <a:latin typeface="Aharoni" pitchFamily="2" charset="0"/>
                <a:cs typeface="Aharoni" pitchFamily="2" charset="0"/>
              </a:rPr>
              <a:t>Zusak</a:t>
            </a:r>
            <a:endParaRPr lang="en-US" altLang="en-US" dirty="0" smtClean="0">
              <a:latin typeface="Aharoni" pitchFamily="2" charset="0"/>
              <a:cs typeface="Aharoni" pitchFamily="2" charset="0"/>
            </a:endParaRPr>
          </a:p>
        </p:txBody>
      </p:sp>
      <p:pic>
        <p:nvPicPr>
          <p:cNvPr id="3075" name="Picture 2" descr="http://2.bp.blogspot.com/_1zUvc6AOrMA/TCTe1inteKI/AAAAAAAAC70/NKIbsqz63oU/s1600/I+am+the+Messen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00"/>
            <a:ext cx="2743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0" y="5410200"/>
            <a:ext cx="12017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angieville.blogspot.com</a:t>
            </a:r>
          </a:p>
        </p:txBody>
      </p:sp>
    </p:spTree>
    <p:extLst>
      <p:ext uri="{BB962C8B-B14F-4D97-AF65-F5344CB8AC3E}">
        <p14:creationId xmlns:p14="http://schemas.microsoft.com/office/powerpoint/2010/main" val="75004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257800" y="2819400"/>
            <a:ext cx="1524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Arial Black" pitchFamily="34" charset="0"/>
              </a:rPr>
              <a:t>Ed Kennedy</a:t>
            </a:r>
          </a:p>
        </p:txBody>
      </p:sp>
      <p:sp>
        <p:nvSpPr>
          <p:cNvPr id="5" name="Oval 4"/>
          <p:cNvSpPr/>
          <p:nvPr/>
        </p:nvSpPr>
        <p:spPr>
          <a:xfrm>
            <a:off x="5334000" y="1066800"/>
            <a:ext cx="1295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Arial Black" pitchFamily="34" charset="0"/>
              </a:rPr>
              <a:t>Ritchie</a:t>
            </a:r>
          </a:p>
        </p:txBody>
      </p:sp>
      <p:sp>
        <p:nvSpPr>
          <p:cNvPr id="8" name="Oval 7"/>
          <p:cNvSpPr/>
          <p:nvPr/>
        </p:nvSpPr>
        <p:spPr>
          <a:xfrm>
            <a:off x="7162800" y="16002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Arial Black" pitchFamily="34" charset="0"/>
              </a:rPr>
              <a:t>Marv</a:t>
            </a:r>
          </a:p>
        </p:txBody>
      </p:sp>
      <p:sp>
        <p:nvSpPr>
          <p:cNvPr id="9" name="Oval 8"/>
          <p:cNvSpPr/>
          <p:nvPr/>
        </p:nvSpPr>
        <p:spPr>
          <a:xfrm>
            <a:off x="3657600" y="1905000"/>
            <a:ext cx="1295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Arial Black" pitchFamily="34" charset="0"/>
              </a:rPr>
              <a:t>Audrey</a:t>
            </a:r>
          </a:p>
        </p:txBody>
      </p:sp>
      <p:sp>
        <p:nvSpPr>
          <p:cNvPr id="10" name="Up-Down Arrow 9"/>
          <p:cNvSpPr/>
          <p:nvPr/>
        </p:nvSpPr>
        <p:spPr>
          <a:xfrm>
            <a:off x="5867400" y="1981200"/>
            <a:ext cx="331788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Up-Down Arrow 10"/>
          <p:cNvSpPr/>
          <p:nvPr/>
        </p:nvSpPr>
        <p:spPr>
          <a:xfrm rot="18924773">
            <a:off x="4946651" y="2441576"/>
            <a:ext cx="404813" cy="5810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Up-Down Arrow 11"/>
          <p:cNvSpPr/>
          <p:nvPr/>
        </p:nvSpPr>
        <p:spPr>
          <a:xfrm rot="2566033">
            <a:off x="6754813" y="2341563"/>
            <a:ext cx="366712" cy="5143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3124200"/>
            <a:ext cx="1524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Arial Black" pitchFamily="34" charset="0"/>
              </a:rPr>
              <a:t>Doorman</a:t>
            </a:r>
          </a:p>
        </p:txBody>
      </p:sp>
      <p:sp>
        <p:nvSpPr>
          <p:cNvPr id="14" name="Up-Down Arrow 13"/>
          <p:cNvSpPr/>
          <p:nvPr/>
        </p:nvSpPr>
        <p:spPr>
          <a:xfrm rot="15639374">
            <a:off x="4766469" y="3228182"/>
            <a:ext cx="381000" cy="56356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038600" y="4419600"/>
            <a:ext cx="1676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Arial Black" pitchFamily="34" charset="0"/>
              </a:rPr>
              <a:t>Bev  (Ma)</a:t>
            </a:r>
          </a:p>
          <a:p>
            <a:pPr algn="ctr">
              <a:defRPr/>
            </a:pPr>
            <a:r>
              <a:rPr lang="en-US" sz="1400" dirty="0">
                <a:latin typeface="Arial Black" pitchFamily="34" charset="0"/>
              </a:rPr>
              <a:t>Kennedy</a:t>
            </a:r>
          </a:p>
        </p:txBody>
      </p:sp>
      <p:sp>
        <p:nvSpPr>
          <p:cNvPr id="16" name="Up-Down Arrow 15"/>
          <p:cNvSpPr/>
          <p:nvPr/>
        </p:nvSpPr>
        <p:spPr>
          <a:xfrm rot="12769746">
            <a:off x="5410200" y="3886200"/>
            <a:ext cx="4572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96000" y="4495800"/>
            <a:ext cx="1524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Arial Black" pitchFamily="34" charset="0"/>
              </a:rPr>
              <a:t>Tommy</a:t>
            </a:r>
          </a:p>
          <a:p>
            <a:pPr algn="ctr">
              <a:defRPr/>
            </a:pPr>
            <a:r>
              <a:rPr lang="en-US" sz="1400" dirty="0">
                <a:latin typeface="Arial Black" pitchFamily="34" charset="0"/>
              </a:rPr>
              <a:t>Kennedy</a:t>
            </a:r>
          </a:p>
        </p:txBody>
      </p:sp>
      <p:sp>
        <p:nvSpPr>
          <p:cNvPr id="18" name="Up-Down Arrow 17"/>
          <p:cNvSpPr/>
          <p:nvPr/>
        </p:nvSpPr>
        <p:spPr>
          <a:xfrm rot="9875344">
            <a:off x="6465888" y="3781426"/>
            <a:ext cx="438150" cy="5508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11" name="TextBox 18"/>
          <p:cNvSpPr txBox="1">
            <a:spLocks noChangeArrowheads="1"/>
          </p:cNvSpPr>
          <p:nvPr/>
        </p:nvSpPr>
        <p:spPr bwMode="auto">
          <a:xfrm>
            <a:off x="2362200" y="228601"/>
            <a:ext cx="7086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>
                <a:latin typeface="Aharoni" pitchFamily="2" charset="0"/>
                <a:cs typeface="Aharoni" pitchFamily="2" charset="0"/>
              </a:rPr>
              <a:t>       Major Characters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62400" y="5638800"/>
            <a:ext cx="6400800" cy="1169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/>
              <a:t>In your notebooks:				</a:t>
            </a:r>
          </a:p>
          <a:p>
            <a:pPr marL="342900" indent="-342900">
              <a:defRPr/>
            </a:pPr>
            <a:r>
              <a:rPr lang="en-US" sz="1400" b="1" dirty="0"/>
              <a:t>1. Identify each character</a:t>
            </a:r>
          </a:p>
          <a:p>
            <a:pPr marL="342900" indent="-342900">
              <a:defRPr/>
            </a:pPr>
            <a:r>
              <a:rPr lang="en-US" sz="1400" b="1" dirty="0"/>
              <a:t>2. Explain each person’s relationship to Ed.</a:t>
            </a:r>
          </a:p>
          <a:p>
            <a:pPr marL="342900" indent="-342900">
              <a:defRPr/>
            </a:pPr>
            <a:r>
              <a:rPr lang="en-US" sz="1400" b="1" dirty="0"/>
              <a:t>3. Give three facts about each character (four for Ed).</a:t>
            </a:r>
          </a:p>
          <a:p>
            <a:pPr marL="342900" indent="-342900">
              <a:defRPr/>
            </a:pPr>
            <a:r>
              <a:rPr lang="en-US" sz="1400" b="1" dirty="0"/>
              <a:t>4. Copy one quotation for each person that best shows that character’s personality</a:t>
            </a:r>
            <a:r>
              <a:rPr lang="en-US" sz="1400" dirty="0"/>
              <a:t>.</a:t>
            </a:r>
          </a:p>
        </p:txBody>
      </p:sp>
      <p:sp>
        <p:nvSpPr>
          <p:cNvPr id="23" name="Oval 22"/>
          <p:cNvSpPr/>
          <p:nvPr/>
        </p:nvSpPr>
        <p:spPr>
          <a:xfrm>
            <a:off x="7696200" y="2514600"/>
            <a:ext cx="1295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Arial Black" pitchFamily="34" charset="0"/>
              </a:rPr>
              <a:t>Ed’s Father</a:t>
            </a:r>
          </a:p>
        </p:txBody>
      </p:sp>
      <p:sp>
        <p:nvSpPr>
          <p:cNvPr id="25" name="Left-Right Arrow 24"/>
          <p:cNvSpPr/>
          <p:nvPr/>
        </p:nvSpPr>
        <p:spPr>
          <a:xfrm rot="9209470">
            <a:off x="6965950" y="2936875"/>
            <a:ext cx="590550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Up-Down Arrow 25"/>
          <p:cNvSpPr/>
          <p:nvPr/>
        </p:nvSpPr>
        <p:spPr>
          <a:xfrm rot="6568261">
            <a:off x="7180263" y="3470275"/>
            <a:ext cx="438150" cy="6286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924800" y="3733800"/>
            <a:ext cx="1295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Arial Black" pitchFamily="34" charset="0"/>
              </a:rPr>
              <a:t>Bank Robber</a:t>
            </a:r>
          </a:p>
        </p:txBody>
      </p:sp>
    </p:spTree>
    <p:extLst>
      <p:ext uri="{BB962C8B-B14F-4D97-AF65-F5344CB8AC3E}">
        <p14:creationId xmlns:p14="http://schemas.microsoft.com/office/powerpoint/2010/main" val="62245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4495800" y="228601"/>
            <a:ext cx="4191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>
                <a:latin typeface="Aharoni" pitchFamily="2" charset="0"/>
                <a:cs typeface="Aharoni" pitchFamily="2" charset="0"/>
              </a:rPr>
              <a:t>The Cards</a:t>
            </a:r>
          </a:p>
        </p:txBody>
      </p:sp>
      <p:pic>
        <p:nvPicPr>
          <p:cNvPr id="5123" name="Picture 2" descr="http://t1.gstatic.com/images?q=tbn:ANd9GcRMQaVjzfSbdWGG67ntKUyNcbNe7PekaLWx1ULVtrRf7Qy9st0&amp;t=1&amp;usg=__FeaO6NsEIHcoIydbA_SerF4Clwg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740151"/>
            <a:ext cx="198120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http://t0.gstatic.com/images?q=tbn:ANd9GcRhjvqLaSFNtd6_wz_Jjj9fwZxNMOqqJAlJVSjg2e1mkmkmHy8&amp;t=1&amp;usg=__am7hXeYpqAInwr_65SqnlIqI588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025525"/>
            <a:ext cx="1905000" cy="26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AutoShape 8" descr="data:image/jpg;base64,/9j/4AAQSkZJRgABAQAAAQABAAD/2wBDAAkGBwgHBgkIBwgKCgkLDRYPDQwMDRsUFRAWIB0iIiAdHx8kKDQsJCYxJx8fLT0tMTU3Ojo6Iys/RD84QzQ5Ojf/2wBDAQoKCg0MDRoPDxo3JR8lNzc3Nzc3Nzc3Nzc3Nzc3Nzc3Nzc3Nzc3Nzc3Nzc3Nzc3Nzc3Nzc3Nzc3Nzc3Nzc3Nzf/wAARCADEAI4DASIAAhEBAxEB/8QAHAABAQADAQEBAQAAAAAAAAAAAAgFBgcBBAID/8QAQRAAAQMCAgQKBwUHBQAAAAAAAAECAwQFBhEHEiFRFzE1N0FzdJGys1NWYXGU0dITIoGh8BQlMjNCosEWQ0RSkv/EABsBAQACAwEBAAAAAAAAAAAAAAABAwIEBQYH/8QAKREBAAICAQMCBQUBAAAAAAAAAAECAxEEITFBBRITUWGBoQYiccHwkf/aAAwDAQACEQMRAD8A4exFc5ETjU6JTaHMUz29tdMtBRRKz7RW1VQrXMblnm7Jqomz27DSsPoi362ou1FqovGhVukGWSPDFTDB/NqVSFib812/2o4xvb21mVuHH8TJWnzlw2n0KYnqYWTU9XaJInprMeypcqORelPuH9OAvFnprV8Q/wCg7Howrf2rCkLM81p5Hx/hnrJ+TjbyKW91YsnkYpw5rY58Sm3gLxZ6a1fEP+gcBeLPTWr4h/0FJAyUpt4C8WemtXxD/oHAXiz01q+If9BSQAm3gLxZ6a1fEP8AoHAXiz01q+If9BSQAm3gLxZ6a1fEP+gcBeLPTWr4h/0FJACbeAvFnprV8Q/6BwF4s9NaviH/AEFJACbeAvFnprV8Q/6AmgvFvp7V8Q/6CkgBJeL9Ht+whBFUXSOF9PI7USank12o7b91c0RUXJF6MjUiotOfNzXrkmyWDzGkukjIYe5ftva4vGhVWJ6+hgvdphuVTFDAxJp3fau1UVUbqNT+93cSth9f39be1xeNCoaKa13jF90injZUPp4mRRslhzREartdc1TL+JyJ+Bhfeoj5tjjRG5tPaInt/wA/thNFNQyGvvFujkR8aOSSNzVzRURVaqp/adKOUw1lFZNJkz6fOOidnDIjI1RGOVERURMuLWROLedWKuPP7dT4bfqtd5oyxHS0RP4AAXuYAAAAAAAAAAAAANA05829w62DzGkulRac+be4dbB5jSXSRkcPcvW3Z/y4vGhV19xXaLDXR01c6RJZU1l+zZrajc8s3beLYvFmuwlHDyfv+29ri8aFG6TsNTVrUvFE1XyQs1Z427VViZqjk92a/pCrNa1abrDc4GPDlzxTNOon/Qz1DjCy116W1073LPrK1smomo9ycaIv64jZTk+jHDctRWx3upRW00Of2CL/ALjuLNPYm38TrBjgta1d2hZ6lhw4M3w8M71HX+QAFzngAAAAAAAAAAAADQNOfNvcOtg8xpLpUWnPm3uHWweY0l0kZDD3L1t7XF40LQcmewi/D3L1t7XF40LRA/EMTIYmxxMaxjUya1qZIibkP2AQAAAAAAAAAAAAAAAANA05829w62DzGkulRac+be4dbB5jSXSRkMPcvW3tcXjQtEi7D3L1t7XF40LRAAAgAAAB5mYe94mtNjVrbhVIyRyZpG1Fc7LfkhEzFY3LPHjvkt7aRufozIMZZr7bb1E6S3VTZdT+NmWTm+9q7T4LljWw26rWmnrNaVq5PSJivRq7lVOkib1iN7Z14+a15pFZ3HjTYgfNQV9LcaZlTRTxzQvTNr2Lmin0ZmUdY2qmJidS9AAQAADQNOfNvcOtg8xpLpUWnPm3uHWweY0l0kZDD3L1t7XF40LRIuw9y9be1xeNC0QAAIAAAflU6N5PV8qZqu811RUKqyPnei59GS5InsyTJChXbTjukfD77bdX3CBq/slW7WVctjJOlF9/H+JqcyszSJh3v0/mx05Fq372jo1u03SptNU6ppJFY9Y3xrlucmX5bF96HxLmvHt6Vz6T0ZdCdPF7TmbmY09lFKxab66z3+zoOiCom/brhS5qsCxtlVOhHZ5fmi/kdRb7TUtHWH32W0umqmK2rqsnvavGxv8AS1fbtzX3m3Idjj1muOIl8/8AVM1M3LvenZ6AC5zwAAaBpz5t7h1sHmNJdKi05829w62DzGkukjIYe5etva4vGhaJF2HuXrb2uLxoWiAABAAAAfLcqGnuNHJSVkbZIZUyc1f1xn1ATG0xMxO4cGxZh2ow9cFieqvp35rDMv8AUm5fahtmjrB6O+zvFzi+7/FTQuTuev8AjvN+u9oorxTNp6+JJI2va9E3Ki/pPcp9rWI1ERuxE2IiGrTi1rkm3h2s/reXLxYxdreZ+n+7vW8R6AbTiAAAAADQNOfNvcOtg8xpLpUWnPm3uHWweY0l0kZDD3L1t7XF40LRIuw9y9be1xeNC0QAAIAAAAAAAAAAAAAAAAGgac+be4dbB5jSXSotOfNvcOtg8xpLpIyGHuXrb2uLxoWiRdh7l629ri8aFogAAQAAAAAAAAAAAAAAAM03gaBpz5t7h1sHmNJdKi05829w62DzGkukjIYe5etva4vGhaJF2HuXrb2uLxoWiAABAAAAAAAAAAAAAAPFXJFU59cNItPT4jjp4WpJbY8455kTNVds+832J+ea5dBul8p6irs9bT0j0ZUSwPZG5VyycqKiHIGYCv7qSaZ1IjJGPRrYFkarnptzVNuWzZ+Zrci+SNRSHY9KwcTJ7rcm2vER27+fs2rTXLHPoxrZoXtfG98DmuauaORZG7SYShMd26stWhSekuCokzZo11EXPURZkVG5+wns2KzMxEy5eWlaZJrWdxE92Qw9y9be1xeNC0SLsPcvW3tcXjQtEyVgAIAAAAAAAAAAADxT0AYzEVVXUVqnqbdBFNNEmvqSqqIrU2rxdORicEX+txDQz1dVT00UbX6jEicqrnlmuaL70NnlY2SN8b0za5FaqexTkuDEvNLVXa12utpaVKZ7nyJURK/NGqrVVPdkneUZLTS8T4l0uLgpm42SOkWjU7nfY0mXG6XDR9fm3KmpoY6erhhYsL1drOSRutnnuzT8cye1KH0gxyN0KzTTrrTVMkVRIu9z5Ud/kncupv29Wnn18SYiGQw9y9be1xeNC0SJqCpWjrqeqRqOWGVsiNXpVqouX5FSW3Sng+to4533iGme9EV0M7XNcxdy7Ml96bDJS3UGp8JODfWGi73fIcJODfWGi73fIgbYDU+EnBvrDRd7vkOEnBvrDRd7vkBtgNT4ScG+sNF3u+Q4ScG+sNF3u+QG2A1PhJwb6w0Xe75DhJwb6w0Xe75AbYDU+EnBvrDRd7vkOEnBvrDRd7vkBtgNT4ScG+sNF3u+Q4ScG+sNF3u+QG2KmaKhyTESS2vHNxip0VFudOsTMv8AtKiNz/8ASZm38JODfWGi73fI1y8YkwZccS2y7/6loGto/wCYxUdm/Jc25Ll0KVZqTaI9vdv+n56Yb29/aYmP7j8vs01RNg0YVkMaIjI307Wom5JGohMJ3XTFpBsN1wy6zWasZWzVEjHyPjRUZG1q63GqbVVURMk9uZwpeMuhoT1BmuQADNd4zXeAAzXeM13gAM13jNd4ADNd4zXeAAzXeM13gAM13jNd4ADNd4zXeAAVQAB//9k="/>
          <p:cNvSpPr>
            <a:spLocks noChangeAspect="1" noChangeArrowheads="1"/>
          </p:cNvSpPr>
          <p:nvPr/>
        </p:nvSpPr>
        <p:spPr bwMode="auto">
          <a:xfrm>
            <a:off x="1679576" y="-655638"/>
            <a:ext cx="1000125" cy="137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6" name="AutoShape 10" descr="data:image/jpg;base64,/9j/4AAQSkZJRgABAQAAAQABAAD/2wBDAAkGBwgHBgkIBwgKCgkLDRYPDQwMDRsUFRAWIB0iIiAdHx8kKDQsJCYxJx8fLT0tMTU3Ojo6Iys/RD84QzQ5Ojf/2wBDAQoKCg0MDRoPDxo3JR8lNzc3Nzc3Nzc3Nzc3Nzc3Nzc3Nzc3Nzc3Nzc3Nzc3Nzc3Nzc3Nzc3Nzc3Nzc3Nzc3Nzf/wAARCADEAI4DASIAAhEBAxEB/8QAHAABAQADAQEBAQAAAAAAAAAAAAgFBgcBBAID/8QAQRAAAQMCAgQKBwUHBQAAAAAAAAECAwQFBhEHEiFRFzE1N0FzdJGys1NWYXGU0dITIoGh8BQlMjNCosEWQ0RSkv/EABsBAQACAwEBAAAAAAAAAAAAAAABAwIEBQYH/8QAKREBAAICAQMCBQUBAAAAAAAAAAECAxEEITFBBRITUWGBoQYiccHwkf/aAAwDAQACEQMRAD8A4exFc5ETjU6JTaHMUz29tdMtBRRKz7RW1VQrXMblnm7Jqomz27DSsPoi362ou1FqovGhVukGWSPDFTDB/NqVSFib812/2o4xvb21mVuHH8TJWnzlw2n0KYnqYWTU9XaJInprMeypcqORelPuH9OAvFnprV8Q/wCg7Howrf2rCkLM81p5Hx/hnrJ+TjbyKW91YsnkYpw5rY58Sm3gLxZ6a1fEP+gcBeLPTWr4h/0FJAyUpt4C8WemtXxD/oHAXiz01q+If9BSQAm3gLxZ6a1fEP8AoHAXiz01q+If9BSQAm3gLxZ6a1fEP+gcBeLPTWr4h/0FJACbeAvFnprV8Q/6BwF4s9NaviH/AEFJACbeAvFnprV8Q/6AmgvFvp7V8Q/6CkgBJeL9Ht+whBFUXSOF9PI7USank12o7b91c0RUXJF6MjUiotOfNzXrkmyWDzGkukjIYe5ftva4vGhVWJ6+hgvdphuVTFDAxJp3fau1UVUbqNT+93cSth9f39be1xeNCoaKa13jF90injZUPp4mRRslhzREartdc1TL+JyJ+Bhfeoj5tjjRG5tPaInt/wA/thNFNQyGvvFujkR8aOSSNzVzRURVaqp/adKOUw1lFZNJkz6fOOidnDIjI1RGOVERURMuLWROLedWKuPP7dT4bfqtd5oyxHS0RP4AAXuYAAAAAAAAAAAAANA05829w62DzGkulRac+be4dbB5jSXSRkcPcvW3Z/y4vGhV19xXaLDXR01c6RJZU1l+zZrajc8s3beLYvFmuwlHDyfv+29ri8aFG6TsNTVrUvFE1XyQs1Z427VViZqjk92a/pCrNa1abrDc4GPDlzxTNOon/Qz1DjCy116W1073LPrK1smomo9ycaIv64jZTk+jHDctRWx3upRW00Of2CL/ALjuLNPYm38TrBjgta1d2hZ6lhw4M3w8M71HX+QAFzngAAAAAAAAAAAADQNOfNvcOtg8xpLpUWnPm3uHWweY0l0kZDD3L1t7XF40LQcmewi/D3L1t7XF40LRA/EMTIYmxxMaxjUya1qZIibkP2AQAAAAAAAAAAAAAAAANA05829w62DzGkulRac+be4dbB5jSXSRkMPcvW3tcXjQtEi7D3L1t7XF40LRAAAgAAAB5mYe94mtNjVrbhVIyRyZpG1Fc7LfkhEzFY3LPHjvkt7aRufozIMZZr7bb1E6S3VTZdT+NmWTm+9q7T4LljWw26rWmnrNaVq5PSJivRq7lVOkib1iN7Z14+a15pFZ3HjTYgfNQV9LcaZlTRTxzQvTNr2Lmin0ZmUdY2qmJidS9AAQAADQNOfNvcOtg8xpLpUWnPm3uHWweY0l0kZDD3L1t7XF40LRIuw9y9be1xeNC0QAAIAAAflU6N5PV8qZqu811RUKqyPnei59GS5InsyTJChXbTjukfD77bdX3CBq/slW7WVctjJOlF9/H+JqcyszSJh3v0/mx05Fq372jo1u03SptNU6ppJFY9Y3xrlucmX5bF96HxLmvHt6Vz6T0ZdCdPF7TmbmY09lFKxab66z3+zoOiCom/brhS5qsCxtlVOhHZ5fmi/kdRb7TUtHWH32W0umqmK2rqsnvavGxv8AS1fbtzX3m3Idjj1muOIl8/8AVM1M3LvenZ6AC5zwAAaBpz5t7h1sHmNJdKi05829w62DzGkukjIYe5etva4vGhaJF2HuXrb2uLxoWiAABAAAAfLcqGnuNHJSVkbZIZUyc1f1xn1ATG0xMxO4cGxZh2ow9cFieqvp35rDMv8AUm5fahtmjrB6O+zvFzi+7/FTQuTuev8AjvN+u9oorxTNp6+JJI2va9E3Ki/pPcp9rWI1ERuxE2IiGrTi1rkm3h2s/reXLxYxdreZ+n+7vW8R6AbTiAAAAADQNOfNvcOtg8xpLpUWnPm3uHWweY0l0kZDD3L1t7XF40LRIuw9y9be1xeNC0QAAIAAAAAAAAAAAAAAAAGgac+be4dbB5jSXSotOfNvcOtg8xpLpIyGHuXrb2uLxoWiRdh7l629ri8aFogAAQAAAAAAAAAAAAAAAM03gaBpz5t7h1sHmNJdKi05829w62DzGkukjIYe5etva4vGhaJF2HuXrb2uLxoWiAABAAAAAAAAAAAAAAPFXJFU59cNItPT4jjp4WpJbY8455kTNVds+832J+ea5dBul8p6irs9bT0j0ZUSwPZG5VyycqKiHIGYCv7qSaZ1IjJGPRrYFkarnptzVNuWzZ+Zrci+SNRSHY9KwcTJ7rcm2vER27+fs2rTXLHPoxrZoXtfG98DmuauaORZG7SYShMd26stWhSekuCokzZo11EXPURZkVG5+wns2KzMxEy5eWlaZJrWdxE92Qw9y9be1xeNC0SLsPcvW3tcXjQtEyVgAIAAAAAAAAAAADxT0AYzEVVXUVqnqbdBFNNEmvqSqqIrU2rxdORicEX+txDQz1dVT00UbX6jEicqrnlmuaL70NnlY2SN8b0za5FaqexTkuDEvNLVXa12utpaVKZ7nyJURK/NGqrVVPdkneUZLTS8T4l0uLgpm42SOkWjU7nfY0mXG6XDR9fm3KmpoY6erhhYsL1drOSRutnnuzT8cye1KH0gxyN0KzTTrrTVMkVRIu9z5Ud/kncupv29Wnn18SYiGQw9y9be1xeNC0SJqCpWjrqeqRqOWGVsiNXpVqouX5FSW3Sng+to4533iGme9EV0M7XNcxdy7Ml96bDJS3UGp8JODfWGi73fIcJODfWGi73fIgbYDU+EnBvrDRd7vkOEnBvrDRd7vkBtgNT4ScG+sNF3u+Q4ScG+sNF3u+QG2A1PhJwb6w0Xe75DhJwb6w0Xe75AbYDU+EnBvrDRd7vkOEnBvrDRd7vkBtgNT4ScG+sNF3u+Q4ScG+sNF3u+QG2KmaKhyTESS2vHNxip0VFudOsTMv8AtKiNz/8ASZm38JODfWGi73fI1y8YkwZccS2y7/6loGto/wCYxUdm/Jc25Ll0KVZqTaI9vdv+n56Yb29/aYmP7j8vs01RNg0YVkMaIjI307Wom5JGohMJ3XTFpBsN1wy6zWasZWzVEjHyPjRUZG1q63GqbVVURMk9uZwpeMuhoT1BmuQADNd4zXeAAzXeM13gAM13jNd4ADNd4zXeAAzXeM13gAM13jNd4ADNd4zXeAAVQAB//9k="/>
          <p:cNvSpPr>
            <a:spLocks noChangeAspect="1" noChangeArrowheads="1"/>
          </p:cNvSpPr>
          <p:nvPr/>
        </p:nvSpPr>
        <p:spPr bwMode="auto">
          <a:xfrm>
            <a:off x="1679576" y="-655638"/>
            <a:ext cx="1000125" cy="137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5127" name="Picture 14" descr="http://t1.gstatic.com/images?q=tbn:ANd9GcT5n0ygvD--fnUYgi_QV1zwKlGZKtRMcok2A9oEmCxARb1CXuw&amp;t=1&amp;usg=__B5MD_kCsj9nLAGaRJzvGCqjm7PQ=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810000"/>
            <a:ext cx="1905000" cy="26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6" descr="http://t3.gstatic.com/images?q=tbn:ANd9GcSXd7SVIrbFa9yjCo6XMyvwS_xFA6r13kKhLV12MGD5KXW-aEs&amp;t=1&amp;usg=__Nnl-mAvmxmYKD5LfcG-3tHm2uBU=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066800"/>
            <a:ext cx="19812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8" descr="http://t2.gstatic.com/images?q=tbn:ANd9GcQ0c9iGKRGVePrrNCZKObNo3iJ7lDf15cEW-QCYJF-Aj-8pnks&amp;t=1&amp;usg=__UZ_C_d9WcyDzkNTa2HoDaWPdESQ=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93938"/>
            <a:ext cx="1828800" cy="296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TextBox 11"/>
          <p:cNvSpPr txBox="1">
            <a:spLocks noChangeArrowheads="1"/>
          </p:cNvSpPr>
          <p:nvPr/>
        </p:nvSpPr>
        <p:spPr bwMode="auto">
          <a:xfrm>
            <a:off x="2209800" y="1600200"/>
            <a:ext cx="1676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45 Edgar Street,Midnight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13 Harrison Street, 6 p.m.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6 Macedoni Street, 5;30a.m.</a:t>
            </a:r>
          </a:p>
        </p:txBody>
      </p:sp>
      <p:sp>
        <p:nvSpPr>
          <p:cNvPr id="5131" name="TextBox 12"/>
          <p:cNvSpPr txBox="1">
            <a:spLocks noChangeArrowheads="1"/>
          </p:cNvSpPr>
          <p:nvPr/>
        </p:nvSpPr>
        <p:spPr bwMode="auto">
          <a:xfrm>
            <a:off x="8458200" y="14478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Say a prayer at the stones of home.</a:t>
            </a:r>
          </a:p>
        </p:txBody>
      </p:sp>
      <p:sp>
        <p:nvSpPr>
          <p:cNvPr id="5132" name="TextBox 13"/>
          <p:cNvSpPr txBox="1">
            <a:spLocks noChangeArrowheads="1"/>
          </p:cNvSpPr>
          <p:nvPr/>
        </p:nvSpPr>
        <p:spPr bwMode="auto">
          <a:xfrm>
            <a:off x="2362200" y="4343400"/>
            <a:ext cx="13716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Graham Greene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Morris West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Sylvia Plath</a:t>
            </a:r>
          </a:p>
        </p:txBody>
      </p:sp>
      <p:sp>
        <p:nvSpPr>
          <p:cNvPr id="5133" name="TextBox 14"/>
          <p:cNvSpPr txBox="1">
            <a:spLocks noChangeArrowheads="1"/>
          </p:cNvSpPr>
          <p:nvPr/>
        </p:nvSpPr>
        <p:spPr bwMode="auto">
          <a:xfrm>
            <a:off x="8382000" y="4343400"/>
            <a:ext cx="13716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i="1"/>
              <a:t>The Suitcase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i="1"/>
              <a:t>Cat Ballou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i="1"/>
              <a:t>Roman Holiday</a:t>
            </a:r>
          </a:p>
        </p:txBody>
      </p:sp>
      <p:sp>
        <p:nvSpPr>
          <p:cNvPr id="5134" name="TextBox 15"/>
          <p:cNvSpPr txBox="1">
            <a:spLocks noChangeArrowheads="1"/>
          </p:cNvSpPr>
          <p:nvPr/>
        </p:nvSpPr>
        <p:spPr bwMode="auto">
          <a:xfrm>
            <a:off x="5410200" y="4876801"/>
            <a:ext cx="13716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26 Shipping Street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95800" y="5410200"/>
            <a:ext cx="33528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For each card explain: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200" dirty="0"/>
              <a:t>How Ed figured out what he was to do.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200" dirty="0"/>
              <a:t>The conflict each person faced.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200" dirty="0"/>
              <a:t>The conflicts Ed faced in dealing with the people and how he overcame them.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200" dirty="0"/>
              <a:t>How Ed resolved the conflicts for the people. 		              </a:t>
            </a:r>
          </a:p>
        </p:txBody>
      </p:sp>
      <p:sp>
        <p:nvSpPr>
          <p:cNvPr id="5136" name="TextBox 16"/>
          <p:cNvSpPr txBox="1">
            <a:spLocks noChangeArrowheads="1"/>
          </p:cNvSpPr>
          <p:nvPr/>
        </p:nvSpPr>
        <p:spPr bwMode="auto">
          <a:xfrm>
            <a:off x="1676400" y="685801"/>
            <a:ext cx="2667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Arial Black" panose="020B0A04020102020204" pitchFamily="34" charset="0"/>
              </a:rPr>
              <a:t>   protect the diamonds</a:t>
            </a:r>
          </a:p>
        </p:txBody>
      </p:sp>
      <p:sp>
        <p:nvSpPr>
          <p:cNvPr id="5137" name="TextBox 18"/>
          <p:cNvSpPr txBox="1">
            <a:spLocks noChangeArrowheads="1"/>
          </p:cNvSpPr>
          <p:nvPr/>
        </p:nvSpPr>
        <p:spPr bwMode="auto">
          <a:xfrm>
            <a:off x="8001000" y="685801"/>
            <a:ext cx="2514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Arial Black" panose="020B0A04020102020204" pitchFamily="34" charset="0"/>
              </a:rPr>
              <a:t> survive the clubs</a:t>
            </a:r>
          </a:p>
        </p:txBody>
      </p:sp>
      <p:sp>
        <p:nvSpPr>
          <p:cNvPr id="5138" name="TextBox 19"/>
          <p:cNvSpPr txBox="1">
            <a:spLocks noChangeArrowheads="1"/>
          </p:cNvSpPr>
          <p:nvPr/>
        </p:nvSpPr>
        <p:spPr bwMode="auto">
          <a:xfrm>
            <a:off x="1524000" y="6477001"/>
            <a:ext cx="3048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Arial Black" panose="020B0A04020102020204" pitchFamily="34" charset="0"/>
              </a:rPr>
              <a:t>dig deep through the spades</a:t>
            </a:r>
          </a:p>
        </p:txBody>
      </p:sp>
      <p:sp>
        <p:nvSpPr>
          <p:cNvPr id="5139" name="TextBox 22"/>
          <p:cNvSpPr txBox="1">
            <a:spLocks noChangeArrowheads="1"/>
          </p:cNvSpPr>
          <p:nvPr/>
        </p:nvSpPr>
        <p:spPr bwMode="auto">
          <a:xfrm>
            <a:off x="8077200" y="6477001"/>
            <a:ext cx="213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Arial Black" panose="020B0A04020102020204" pitchFamily="34" charset="0"/>
              </a:rPr>
              <a:t>    feel the hearts</a:t>
            </a:r>
          </a:p>
        </p:txBody>
      </p:sp>
    </p:spTree>
    <p:extLst>
      <p:ext uri="{BB962C8B-B14F-4D97-AF65-F5344CB8AC3E}">
        <p14:creationId xmlns:p14="http://schemas.microsoft.com/office/powerpoint/2010/main" val="37759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1905000" y="2057400"/>
            <a:ext cx="518160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4953000" y="2133600"/>
            <a:ext cx="510540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TextBox 8"/>
          <p:cNvSpPr txBox="1">
            <a:spLocks noChangeArrowheads="1"/>
          </p:cNvSpPr>
          <p:nvPr/>
        </p:nvSpPr>
        <p:spPr bwMode="auto">
          <a:xfrm>
            <a:off x="4267200" y="1"/>
            <a:ext cx="5867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latin typeface="Aharoni" pitchFamily="2" charset="0"/>
                <a:cs typeface="Aharoni" pitchFamily="2" charset="0"/>
              </a:rPr>
              <a:t>    Plot Diagram</a:t>
            </a:r>
          </a:p>
        </p:txBody>
      </p:sp>
      <p:sp>
        <p:nvSpPr>
          <p:cNvPr id="6149" name="TextBox 13"/>
          <p:cNvSpPr txBox="1">
            <a:spLocks noChangeArrowheads="1"/>
          </p:cNvSpPr>
          <p:nvPr/>
        </p:nvSpPr>
        <p:spPr bwMode="auto">
          <a:xfrm>
            <a:off x="1752600" y="5715000"/>
            <a:ext cx="25146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haroni" pitchFamily="2" charset="0"/>
                <a:cs typeface="Aharoni" pitchFamily="2" charset="0"/>
              </a:rPr>
              <a:t>Exposition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haroni" pitchFamily="2" charset="0"/>
                <a:cs typeface="Aharoni" pitchFamily="2" charset="0"/>
              </a:rPr>
              <a:t>(</a:t>
            </a:r>
            <a:r>
              <a:rPr lang="en-US" altLang="en-US" sz="1400">
                <a:latin typeface="Aharoni" pitchFamily="2" charset="0"/>
                <a:cs typeface="Aharoni" pitchFamily="2" charset="0"/>
              </a:rPr>
              <a:t>Protagonist; antagonist; basic conflict; setting; inciting moment</a:t>
            </a:r>
            <a:r>
              <a:rPr lang="en-US" altLang="en-US" sz="1800">
                <a:latin typeface="Aharoni" pitchFamily="2" charset="0"/>
                <a:cs typeface="Aharoni" pitchFamily="2" charset="0"/>
              </a:rPr>
              <a:t>)</a:t>
            </a:r>
          </a:p>
        </p:txBody>
      </p:sp>
      <p:sp>
        <p:nvSpPr>
          <p:cNvPr id="6150" name="TextBox 14"/>
          <p:cNvSpPr txBox="1">
            <a:spLocks noChangeArrowheads="1"/>
          </p:cNvSpPr>
          <p:nvPr/>
        </p:nvSpPr>
        <p:spPr bwMode="auto">
          <a:xfrm>
            <a:off x="1981200" y="3200401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haroni" pitchFamily="2" charset="0"/>
                <a:cs typeface="Aharoni" pitchFamily="2" charset="0"/>
              </a:rPr>
              <a:t>Rising Action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haroni" pitchFamily="2" charset="0"/>
                <a:cs typeface="Aharoni" pitchFamily="2" charset="0"/>
              </a:rPr>
              <a:t>(Complications)</a:t>
            </a:r>
          </a:p>
        </p:txBody>
      </p:sp>
      <p:sp>
        <p:nvSpPr>
          <p:cNvPr id="6151" name="TextBox 15"/>
          <p:cNvSpPr txBox="1">
            <a:spLocks noChangeArrowheads="1"/>
          </p:cNvSpPr>
          <p:nvPr/>
        </p:nvSpPr>
        <p:spPr bwMode="auto">
          <a:xfrm>
            <a:off x="4800600" y="685801"/>
            <a:ext cx="2895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haroni" pitchFamily="2" charset="0"/>
                <a:cs typeface="Aharoni" pitchFamily="2" charset="0"/>
              </a:rPr>
              <a:t>            Climax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haroni" pitchFamily="2" charset="0"/>
                <a:cs typeface="Aharoni" pitchFamily="2" charset="0"/>
              </a:rPr>
              <a:t>     (Turning Point)</a:t>
            </a:r>
          </a:p>
        </p:txBody>
      </p:sp>
      <p:sp>
        <p:nvSpPr>
          <p:cNvPr id="6152" name="TextBox 16"/>
          <p:cNvSpPr txBox="1">
            <a:spLocks noChangeArrowheads="1"/>
          </p:cNvSpPr>
          <p:nvPr/>
        </p:nvSpPr>
        <p:spPr bwMode="auto">
          <a:xfrm>
            <a:off x="7696200" y="3048001"/>
            <a:ext cx="297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haroni" pitchFamily="2" charset="0"/>
                <a:cs typeface="Aharoni" pitchFamily="2" charset="0"/>
              </a:rPr>
              <a:t>Falling Action (Resolution)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haroni" pitchFamily="2" charset="0"/>
                <a:cs typeface="Aharoni" pitchFamily="2" charset="0"/>
              </a:rPr>
              <a:t>(The conflict unravels)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839200" y="5638800"/>
            <a:ext cx="1828800" cy="178510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  <a:cs typeface="Aharoni" pitchFamily="2" charset="-79"/>
              </a:rPr>
              <a:t>                 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Denouement</a:t>
            </a:r>
          </a:p>
          <a:p>
            <a:pPr>
              <a:defRPr/>
            </a:pPr>
            <a:r>
              <a:rPr lang="en-US" dirty="0">
                <a:latin typeface="Aharoni" pitchFamily="2" charset="-79"/>
                <a:cs typeface="Aharoni" pitchFamily="2" charset="-79"/>
              </a:rPr>
              <a:t>(Conclusion)</a:t>
            </a:r>
          </a:p>
          <a:p>
            <a:pPr>
              <a:defRPr/>
            </a:pPr>
            <a:endParaRPr lang="en-US" sz="1000" dirty="0">
              <a:latin typeface="Aharoni" pitchFamily="2" charset="-79"/>
              <a:cs typeface="Aharoni" pitchFamily="2" charset="-79"/>
            </a:endParaRPr>
          </a:p>
          <a:p>
            <a:pPr>
              <a:defRPr/>
            </a:pPr>
            <a:r>
              <a:rPr lang="en-US" sz="1000" dirty="0">
                <a:latin typeface="Aharoni" pitchFamily="2" charset="-79"/>
                <a:cs typeface="Aharoni" pitchFamily="2" charset="-79"/>
              </a:rPr>
              <a:t>                         </a:t>
            </a:r>
            <a:r>
              <a:rPr lang="en-US" sz="1400" dirty="0">
                <a:latin typeface="Aharoni" pitchFamily="2" charset="-79"/>
                <a:cs typeface="Aharoni" pitchFamily="2" charset="-79"/>
              </a:rPr>
              <a:t>25 points</a:t>
            </a:r>
          </a:p>
          <a:p>
            <a:pPr>
              <a:defRPr/>
            </a:pPr>
            <a:r>
              <a:rPr lang="en-US" dirty="0">
                <a:latin typeface="+mj-lt"/>
                <a:cs typeface="Aharoni" pitchFamily="2" charset="-79"/>
              </a:rPr>
              <a:t>	</a:t>
            </a:r>
          </a:p>
        </p:txBody>
      </p:sp>
      <p:sp>
        <p:nvSpPr>
          <p:cNvPr id="6154" name="TextBox 19"/>
          <p:cNvSpPr txBox="1">
            <a:spLocks noChangeArrowheads="1"/>
          </p:cNvSpPr>
          <p:nvPr/>
        </p:nvSpPr>
        <p:spPr bwMode="auto">
          <a:xfrm>
            <a:off x="4191000" y="5410200"/>
            <a:ext cx="38862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400">
                <a:latin typeface="Aharoni" pitchFamily="2" charset="0"/>
                <a:cs typeface="Aharoni" pitchFamily="2" charset="0"/>
              </a:rPr>
              <a:t>Copy this diagram into your notebooks.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400">
                <a:latin typeface="Aharoni" pitchFamily="2" charset="0"/>
                <a:cs typeface="Aharoni" pitchFamily="2" charset="0"/>
              </a:rPr>
              <a:t>Outline the novel by filling in the important plot points.</a:t>
            </a:r>
          </a:p>
        </p:txBody>
      </p:sp>
    </p:spTree>
    <p:extLst>
      <p:ext uri="{BB962C8B-B14F-4D97-AF65-F5344CB8AC3E}">
        <p14:creationId xmlns:p14="http://schemas.microsoft.com/office/powerpoint/2010/main" val="212509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Points to Ponder</a:t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sz="2200" dirty="0">
                <a:latin typeface="Aharoni" pitchFamily="2" charset="-79"/>
                <a:cs typeface="Aharoni" pitchFamily="2" charset="-79"/>
              </a:rPr>
              <a:t>for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/>
            </a:r>
            <a:br>
              <a:rPr lang="en-US" sz="3200" dirty="0">
                <a:latin typeface="Aharoni" pitchFamily="2" charset="-79"/>
                <a:cs typeface="Aharoni" pitchFamily="2" charset="-79"/>
              </a:rPr>
            </a:br>
            <a:r>
              <a:rPr lang="en-US" sz="3200" dirty="0">
                <a:latin typeface="Aharoni" pitchFamily="2" charset="-79"/>
                <a:cs typeface="Aharoni" pitchFamily="2" charset="-79"/>
              </a:rPr>
              <a:t>Class Discussions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838200"/>
            <a:ext cx="8229600" cy="60198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For each character on Slide 2, choose his/her main motivation from the following emotions: love, curiosity, self-preservation, self-satisfaction, greed, self-discovery, duty, revenge, other. Explain your choices with examples from book. </a:t>
            </a:r>
          </a:p>
          <a:p>
            <a:pPr marL="0" indent="0">
              <a:buNone/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Choose a character in the book and analyze how he/she handled a situation.  How would the character have to change to handle the situation in this way?</a:t>
            </a:r>
          </a:p>
          <a:p>
            <a:pPr marL="0" indent="0">
              <a:buNone/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Describe the setting/locale and explain how it fits the characters and plot.</a:t>
            </a:r>
          </a:p>
          <a:p>
            <a:pPr marL="0" indent="0">
              <a:buNone/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What is the central conflict/problem the protagonist is facing? Is it psychological, physical or both? </a:t>
            </a:r>
          </a:p>
          <a:p>
            <a:pPr marL="0" indent="0">
              <a:buNone/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Choose one character and describe 3 ways the character’s personality is revealed (actions, words, others’ words,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What is a symbol?  List and analyze the symbols in this book.</a:t>
            </a:r>
          </a:p>
          <a:p>
            <a:pPr marL="0" indent="0">
              <a:buNone/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Ed:</a:t>
            </a:r>
          </a:p>
          <a:p>
            <a:pPr lvl="1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Discuss whether he was a believable character or not.</a:t>
            </a:r>
          </a:p>
          <a:p>
            <a:pPr lvl="1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What did 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the author hope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to accomplish by having Ed endure these experiences? Explain whether his method was madness or genius. </a:t>
            </a:r>
          </a:p>
          <a:p>
            <a:pPr lvl="1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What changes do you expect Ed to make?</a:t>
            </a:r>
          </a:p>
          <a:p>
            <a:pPr lvl="1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Should Ed have ended up with Audrey or was this a cop-out ending on the part of the author? Explain.</a:t>
            </a:r>
          </a:p>
          <a:p>
            <a:pPr marL="457200" lvl="1" indent="0">
              <a:buNone/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26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1.gstatic.com/images?q=tbn:ANd9GcQsI9oYDYPMrnpecGIQrPiJ-ISamAgU6oodfdviJK9V_PxPnwU&amp;t=1&amp;usg=__5h4Ix-Dwd30AzKJaXyB36Y97iZM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524000"/>
            <a:ext cx="419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2057400" y="304801"/>
            <a:ext cx="7315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haroni" pitchFamily="2" charset="0"/>
                <a:cs typeface="Aharoni" pitchFamily="2" charset="0"/>
              </a:rPr>
              <a:t>Quotations: (in groups of pairs): Find and copy quotations (include page numbers) that reveal Ed’s personality, conflicts and beliefs about himself and life. 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6781800" y="5943601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                      </a:t>
            </a:r>
            <a:r>
              <a:rPr lang="en-US" altLang="en-US" sz="1000"/>
              <a:t>classyclassical.com</a:t>
            </a:r>
            <a:r>
              <a:rPr lang="en-US" altLang="en-US" sz="1800"/>
              <a:t> </a:t>
            </a:r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60469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2133600" y="762001"/>
            <a:ext cx="81534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Aharoni" pitchFamily="2" charset="0"/>
                <a:cs typeface="Aharoni" pitchFamily="2" charset="0"/>
              </a:rPr>
              <a:t>If Ed </a:t>
            </a:r>
            <a:r>
              <a:rPr lang="en-US" altLang="en-US" sz="6000" i="1">
                <a:latin typeface="Aharoni" pitchFamily="2" charset="0"/>
                <a:cs typeface="Aharoni" pitchFamily="2" charset="0"/>
              </a:rPr>
              <a:t>is</a:t>
            </a:r>
            <a:r>
              <a:rPr lang="en-US" altLang="en-US" sz="6000">
                <a:latin typeface="Aharoni" pitchFamily="2" charset="0"/>
                <a:cs typeface="Aharoni" pitchFamily="2" charset="0"/>
              </a:rPr>
              <a:t> the message,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>
                <a:solidFill>
                  <a:srgbClr val="FF0000"/>
                </a:solidFill>
                <a:latin typeface="Aharoni" pitchFamily="2" charset="0"/>
                <a:cs typeface="Aharoni" pitchFamily="2" charset="0"/>
              </a:rPr>
              <a:t>what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Aharoni" pitchFamily="2" charset="0"/>
                <a:cs typeface="Aharoni" pitchFamily="2" charset="0"/>
              </a:rPr>
              <a:t>is he saying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Aharoni" pitchFamily="2" charset="0"/>
                <a:cs typeface="Aharoni" pitchFamily="2" charset="0"/>
              </a:rPr>
              <a:t>everyone who followed his saga?</a:t>
            </a:r>
          </a:p>
        </p:txBody>
      </p:sp>
    </p:spTree>
    <p:extLst>
      <p:ext uri="{BB962C8B-B14F-4D97-AF65-F5344CB8AC3E}">
        <p14:creationId xmlns:p14="http://schemas.microsoft.com/office/powerpoint/2010/main" val="926112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2735</TotalTime>
  <Words>453</Words>
  <Application>Microsoft Office PowerPoint</Application>
  <PresentationFormat>Widescreen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Aharoni</vt:lpstr>
      <vt:lpstr>Arial</vt:lpstr>
      <vt:lpstr>Arial Black</vt:lpstr>
      <vt:lpstr>Calibri</vt:lpstr>
      <vt:lpstr>Calibri Light</vt:lpstr>
      <vt:lpstr>Times New Roman</vt:lpstr>
      <vt:lpstr>Office Theme</vt:lpstr>
      <vt:lpstr> I AM THE MESSENGER By Markus Zusak</vt:lpstr>
      <vt:lpstr>PowerPoint Presentation</vt:lpstr>
      <vt:lpstr>PowerPoint Presentation</vt:lpstr>
      <vt:lpstr>PowerPoint Presentation</vt:lpstr>
      <vt:lpstr> Points to Ponder for Class Discussions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DIAS, Jashuan</dc:creator>
  <cp:lastModifiedBy>DIAS, Jashuan</cp:lastModifiedBy>
  <cp:revision>3</cp:revision>
  <dcterms:created xsi:type="dcterms:W3CDTF">2017-02-06T00:16:03Z</dcterms:created>
  <dcterms:modified xsi:type="dcterms:W3CDTF">2017-02-15T23:55:39Z</dcterms:modified>
</cp:coreProperties>
</file>