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70" r:id="rId9"/>
    <p:sldId id="272" r:id="rId10"/>
    <p:sldId id="273" r:id="rId11"/>
    <p:sldId id="271" r:id="rId12"/>
    <p:sldId id="269" r:id="rId13"/>
    <p:sldId id="274" r:id="rId14"/>
    <p:sldId id="275" r:id="rId15"/>
    <p:sldId id="258" r:id="rId16"/>
    <p:sldId id="276" r:id="rId17"/>
    <p:sldId id="259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5106B-12F5-4F87-B30E-F45BE4681D91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DB63-8543-41ED-9527-6751E561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F4B3D-70C2-480D-BD07-CCE7FD6AE1A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85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fld id="{C40BA8E9-B79E-44CD-8364-128B16654441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4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fld id="{5F72103C-EAD5-41B1-9582-666CC437D8F4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fld id="{D88EB277-7CFE-4D0D-B5A9-7831F060DE7A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6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fld id="{CA2FAEA2-087B-400F-959B-426A2695D2D5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0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fld id="{74CCB37C-2957-4AF9-BE52-1D74B31BED81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8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0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8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1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land" TargetMode="External"/><Relationship Id="rId3" Type="http://schemas.openxmlformats.org/officeDocument/2006/relationships/hyperlink" Target="http://en.wikipedia.org/wiki/Mouse" TargetMode="External"/><Relationship Id="rId7" Type="http://schemas.openxmlformats.org/officeDocument/2006/relationships/hyperlink" Target="http://en.wikipedia.org/wiki/Dog" TargetMode="External"/><Relationship Id="rId2" Type="http://schemas.openxmlformats.org/officeDocument/2006/relationships/hyperlink" Target="http://en.wikipedia.org/wiki/J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United_States" TargetMode="External"/><Relationship Id="rId5" Type="http://schemas.openxmlformats.org/officeDocument/2006/relationships/hyperlink" Target="http://en.wikipedia.org/wiki/Cat" TargetMode="External"/><Relationship Id="rId4" Type="http://schemas.openxmlformats.org/officeDocument/2006/relationships/hyperlink" Target="http://en.wikipedia.org/wiki/Germany" TargetMode="External"/><Relationship Id="rId9" Type="http://schemas.openxmlformats.org/officeDocument/2006/relationships/hyperlink" Target="http://en.wikipedia.org/wiki/Pi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Mau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270" y="375388"/>
            <a:ext cx="9144000" cy="2387600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i="1" dirty="0" smtClean="0"/>
              <a:t>Maus</a:t>
            </a:r>
            <a:r>
              <a:rPr lang="en-US" dirty="0" smtClean="0"/>
              <a:t> and Graphic Novels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80" y="2768154"/>
            <a:ext cx="4089846" cy="40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 characteristics of a…</a:t>
            </a:r>
          </a:p>
        </p:txBody>
      </p:sp>
      <p:pic>
        <p:nvPicPr>
          <p:cNvPr id="19459" name="Picture 3" descr="ridgeback-290x240-tig-2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1676401"/>
            <a:ext cx="5267325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1752601"/>
            <a:ext cx="25282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Loyal / rescuers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1723" y="4648201"/>
            <a:ext cx="26148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Dogs chase cats</a:t>
            </a:r>
          </a:p>
        </p:txBody>
      </p:sp>
    </p:spTree>
    <p:extLst>
      <p:ext uri="{BB962C8B-B14F-4D97-AF65-F5344CB8AC3E}">
        <p14:creationId xmlns:p14="http://schemas.microsoft.com/office/powerpoint/2010/main" val="34408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 characteristics of a…</a:t>
            </a:r>
          </a:p>
        </p:txBody>
      </p:sp>
      <p:pic>
        <p:nvPicPr>
          <p:cNvPr id="17411" name="Picture 3" descr="p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76400"/>
            <a:ext cx="4478338" cy="443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1" y="1447800"/>
            <a:ext cx="37208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Hitler called them ‘pigs’.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6850" y="1600199"/>
            <a:ext cx="15343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followers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4110" y="5867401"/>
            <a:ext cx="25198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Lazy, indifferent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0743" y="5888183"/>
            <a:ext cx="21659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brutal, strong</a:t>
            </a:r>
          </a:p>
        </p:txBody>
      </p:sp>
    </p:spTree>
    <p:extLst>
      <p:ext uri="{BB962C8B-B14F-4D97-AF65-F5344CB8AC3E}">
        <p14:creationId xmlns:p14="http://schemas.microsoft.com/office/powerpoint/2010/main" val="36304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Maus I—My Father Bleeds History</a:t>
            </a:r>
            <a:br>
              <a:rPr lang="en-US" altLang="en-US" sz="4000" dirty="0"/>
            </a:br>
            <a:r>
              <a:rPr lang="en-US" altLang="en-US" sz="4000" dirty="0"/>
              <a:t>General Characters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891" y="239869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/>
              <a:t>Maus 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hlinkClick r:id="rId2" tooltip="Jew"/>
              </a:rPr>
              <a:t>Jews</a:t>
            </a:r>
            <a:r>
              <a:rPr lang="en-US" altLang="en-US" dirty="0"/>
              <a:t> are represented by </a:t>
            </a:r>
            <a:r>
              <a:rPr lang="en-US" altLang="en-US" dirty="0">
                <a:hlinkClick r:id="rId3" tooltip="Mouse"/>
              </a:rPr>
              <a:t>mice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hlinkClick r:id="rId4" tooltip="Germany"/>
              </a:rPr>
              <a:t>Germans</a:t>
            </a:r>
            <a:r>
              <a:rPr lang="en-US" altLang="en-US" dirty="0"/>
              <a:t> are represented by </a:t>
            </a:r>
            <a:r>
              <a:rPr lang="en-US" altLang="en-US" dirty="0">
                <a:hlinkClick r:id="rId5" tooltip="Cat"/>
              </a:rPr>
              <a:t>cats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hlinkClick r:id="rId6" tooltip="United States"/>
              </a:rPr>
              <a:t>Americans</a:t>
            </a:r>
            <a:r>
              <a:rPr lang="en-US" altLang="en-US" dirty="0"/>
              <a:t> are represented by </a:t>
            </a:r>
            <a:r>
              <a:rPr lang="en-US" altLang="en-US" dirty="0">
                <a:hlinkClick r:id="rId7" tooltip="Dog"/>
              </a:rPr>
              <a:t>dogs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hlinkClick r:id="rId8" tooltip="Poland"/>
              </a:rPr>
              <a:t>Poles</a:t>
            </a:r>
            <a:r>
              <a:rPr lang="en-US" altLang="en-US" dirty="0"/>
              <a:t> are represented by </a:t>
            </a:r>
            <a:r>
              <a:rPr lang="en-US" altLang="en-US" dirty="0">
                <a:hlinkClick r:id="rId9" tooltip="Pig"/>
              </a:rPr>
              <a:t>pigs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2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Look at the pictures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Why do you think Spiegelman used animals for symbols rather than drawing humans?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3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292225" y="295277"/>
            <a:ext cx="8580437" cy="947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alt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The Jews are undoubtedly a race, but they are not human.”</a:t>
            </a:r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 –Hitler</a:t>
            </a:r>
            <a:endParaRPr lang="en-US" alt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1778000" y="1281114"/>
            <a:ext cx="482600" cy="776287"/>
          </a:xfrm>
          <a:prstGeom prst="upArrow">
            <a:avLst>
              <a:gd name="adj1" fmla="val 50000"/>
              <a:gd name="adj2" fmla="val 549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260600" y="1406526"/>
            <a:ext cx="664368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Visual Metaphors in Maus: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cs typeface="Arial" panose="020B0604020202020204" pitchFamily="34" charset="0"/>
              </a:rPr>
              <a:t>The depiction of characters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endParaRPr lang="en-US" altLang="en-US" sz="11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1524001" y="2007196"/>
            <a:ext cx="858043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quote is written on the copyright page of Maus, </a:t>
            </a:r>
            <a:r>
              <a:rPr lang="en-US" altLang="en-US" b="1" dirty="0"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do you think the author placed it there? </a:t>
            </a:r>
            <a:r>
              <a:rPr lang="en-US" alt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529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novel with images similar to a comic book.  Graphic novels are longer than an ordinary comic book and tend to deal with more serious issues.</a:t>
            </a: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Text &amp; illustrations present information</a:t>
            </a:r>
          </a:p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Book-length, usually contain one story</a:t>
            </a:r>
          </a:p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Medium, not genre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shakti0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1"/>
            <a:ext cx="4254500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752600" y="838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2057400" y="2514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209800" y="2667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2286000" y="22860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Thought Balloon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2286000" y="4114801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Sound Effect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8763000" y="4572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Panel</a:t>
            </a:r>
          </a:p>
        </p:txBody>
      </p:sp>
      <p:sp>
        <p:nvSpPr>
          <p:cNvPr id="354313" name="Line 9"/>
          <p:cNvSpPr>
            <a:spLocks noChangeShapeType="1"/>
          </p:cNvSpPr>
          <p:nvPr/>
        </p:nvSpPr>
        <p:spPr bwMode="auto">
          <a:xfrm flipH="1">
            <a:off x="8001000" y="685800"/>
            <a:ext cx="762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>
            <a:off x="3581400" y="4419600"/>
            <a:ext cx="45720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5" name="Line 11"/>
          <p:cNvSpPr>
            <a:spLocks noChangeShapeType="1"/>
          </p:cNvSpPr>
          <p:nvPr/>
        </p:nvSpPr>
        <p:spPr bwMode="auto">
          <a:xfrm>
            <a:off x="3124200" y="2743200"/>
            <a:ext cx="838200" cy="228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8305800" y="21336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Gutter</a:t>
            </a:r>
          </a:p>
        </p:txBody>
      </p:sp>
      <p:sp>
        <p:nvSpPr>
          <p:cNvPr id="354317" name="Line 13"/>
          <p:cNvSpPr>
            <a:spLocks noChangeShapeType="1"/>
          </p:cNvSpPr>
          <p:nvPr/>
        </p:nvSpPr>
        <p:spPr bwMode="auto">
          <a:xfrm flipH="1">
            <a:off x="6553200" y="2438400"/>
            <a:ext cx="1828800" cy="9144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1828800" y="5791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Dialog Balloon</a:t>
            </a:r>
          </a:p>
        </p:txBody>
      </p:sp>
      <p:sp>
        <p:nvSpPr>
          <p:cNvPr id="354319" name="Line 15"/>
          <p:cNvSpPr>
            <a:spLocks noChangeShapeType="1"/>
          </p:cNvSpPr>
          <p:nvPr/>
        </p:nvSpPr>
        <p:spPr bwMode="auto">
          <a:xfrm flipV="1">
            <a:off x="3429000" y="5334000"/>
            <a:ext cx="685800" cy="685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 flipV="1">
            <a:off x="3124200" y="2362200"/>
            <a:ext cx="68580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1905000" y="228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2286000" y="228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Caption</a:t>
            </a:r>
          </a:p>
        </p:txBody>
      </p:sp>
      <p:sp>
        <p:nvSpPr>
          <p:cNvPr id="354323" name="Line 19"/>
          <p:cNvSpPr>
            <a:spLocks noChangeShapeType="1"/>
          </p:cNvSpPr>
          <p:nvPr/>
        </p:nvSpPr>
        <p:spPr bwMode="auto">
          <a:xfrm flipV="1">
            <a:off x="3200400" y="228600"/>
            <a:ext cx="685800" cy="1524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3429000" y="6019800"/>
            <a:ext cx="2819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Graphic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9780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3100" b="1" dirty="0" smtClean="0"/>
              <a:t>Pages consist of a variety of elements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b="1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Panels</a:t>
            </a:r>
            <a:r>
              <a:rPr lang="en-US" altLang="en-US" dirty="0" smtClean="0"/>
              <a:t>-squares or rectangles that contain a single scene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Gutters</a:t>
            </a:r>
            <a:r>
              <a:rPr lang="en-US" altLang="en-US" dirty="0" smtClean="0"/>
              <a:t>-space between panels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Dialogue Balloons</a:t>
            </a:r>
            <a:r>
              <a:rPr lang="en-US" altLang="en-US" dirty="0" smtClean="0"/>
              <a:t>-contain communication between/among characters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Thought Balloons</a:t>
            </a:r>
            <a:r>
              <a:rPr lang="en-US" altLang="en-US" dirty="0" smtClean="0"/>
              <a:t>-contain a character’s thoughts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Captions</a:t>
            </a:r>
            <a:r>
              <a:rPr lang="en-US" altLang="en-US" dirty="0" smtClean="0"/>
              <a:t>-contain information about a scene or character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u="sng" dirty="0" smtClean="0"/>
              <a:t>Sound Effects</a:t>
            </a:r>
            <a:r>
              <a:rPr lang="en-US" altLang="en-US" dirty="0" smtClean="0"/>
              <a:t>-visual sound clues i.e.. Wonk! Pow!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826" y="564524"/>
            <a:ext cx="3048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3333CC"/>
                </a:solidFill>
              </a:rPr>
              <a:t>How to Read a Graphic Novel Page</a:t>
            </a:r>
            <a:endParaRPr lang="en-US" altLang="en-US" sz="40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81826" y="2743200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Graphic novels are read left to right, just like traditional texts</a:t>
            </a:r>
          </a:p>
        </p:txBody>
      </p:sp>
      <p:pic>
        <p:nvPicPr>
          <p:cNvPr id="5124" name="Picture 4" descr="large_kembl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1" y="381000"/>
            <a:ext cx="3889375" cy="6019800"/>
          </a:xfrm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6400800" y="685800"/>
            <a:ext cx="2743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7086600" y="1295400"/>
            <a:ext cx="1752600" cy="609600"/>
          </a:xfrm>
          <a:prstGeom prst="line">
            <a:avLst/>
          </a:prstGeom>
          <a:noFill/>
          <a:ln w="2222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705600" y="3810000"/>
            <a:ext cx="1905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0" y="49530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6477000" y="1905000"/>
            <a:ext cx="609600" cy="228600"/>
          </a:xfrm>
          <a:prstGeom prst="line">
            <a:avLst/>
          </a:prstGeom>
          <a:noFill/>
          <a:ln w="22225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629400" y="2590800"/>
            <a:ext cx="2514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6858000" y="3962400"/>
            <a:ext cx="1828800" cy="457200"/>
          </a:xfrm>
          <a:prstGeom prst="line">
            <a:avLst/>
          </a:prstGeom>
          <a:noFill/>
          <a:ln w="22225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6781800" y="2743200"/>
            <a:ext cx="2057400" cy="381000"/>
          </a:xfrm>
          <a:prstGeom prst="line">
            <a:avLst/>
          </a:prstGeom>
          <a:noFill/>
          <a:ln w="22225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668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Dialogue Balloons	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303" y="1524001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D</a:t>
            </a:r>
            <a:r>
              <a:rPr lang="en-US" altLang="en-US" sz="2000" dirty="0" smtClean="0">
                <a:latin typeface="Arial" panose="020B0604020202020204" pitchFamily="34" charset="0"/>
              </a:rPr>
              <a:t>ialogue </a:t>
            </a:r>
            <a:r>
              <a:rPr lang="en-US" altLang="en-US" sz="2000" dirty="0">
                <a:latin typeface="Arial" panose="020B0604020202020204" pitchFamily="34" charset="0"/>
              </a:rPr>
              <a:t>balloons are read left to right or top to bottom as is appropriate.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09800" y="228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57400" y="228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150" name="Picture 6" descr="ghost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3603" y="2722562"/>
            <a:ext cx="6616700" cy="3390900"/>
          </a:xfrm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86200" y="2286000"/>
            <a:ext cx="304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33600" y="3352800"/>
            <a:ext cx="304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0" y="4343400"/>
            <a:ext cx="304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038600" y="26670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438400" y="3581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2590800" y="3962400"/>
            <a:ext cx="1600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620000" y="4648200"/>
            <a:ext cx="304800" cy="36933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239000" y="2286000"/>
            <a:ext cx="304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391400" y="26670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7620000" y="4114800"/>
            <a:ext cx="152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Maus I—My Father Bleeds History</a:t>
            </a:r>
            <a:br>
              <a:rPr lang="en-US" altLang="en-US" sz="4000" dirty="0"/>
            </a:br>
            <a:r>
              <a:rPr lang="en-US" altLang="en-US" sz="4000" dirty="0"/>
              <a:t>Overview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2091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Title: Maus I—My Father Bleeds History</a:t>
            </a:r>
          </a:p>
          <a:p>
            <a:r>
              <a:rPr lang="en-US" altLang="en-US" dirty="0" smtClean="0"/>
              <a:t>Author: Art Spiegelman</a:t>
            </a:r>
          </a:p>
          <a:p>
            <a:r>
              <a:rPr lang="en-US" altLang="en-US" dirty="0" smtClean="0"/>
              <a:t>Published: 1973 through 1991</a:t>
            </a:r>
          </a:p>
          <a:p>
            <a:r>
              <a:rPr lang="en-US" altLang="en-US" dirty="0" smtClean="0"/>
              <a:t>Category: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Nonfiction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Graphic </a:t>
            </a:r>
            <a:r>
              <a:rPr lang="en-US" altLang="en-US" dirty="0" smtClean="0"/>
              <a:t>Novel</a:t>
            </a:r>
          </a:p>
          <a:p>
            <a:pPr lvl="1"/>
            <a:r>
              <a:rPr lang="en-US" altLang="en-US" dirty="0" smtClean="0"/>
              <a:t>Memoir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Biography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Historical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4100" name="Picture 7" descr="Image:Maus.jpg">
            <a:hlinkClick r:id="rId2" tooltip="Image:Maus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367756"/>
            <a:ext cx="2892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cco-pal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34" y="215042"/>
            <a:ext cx="4860701" cy="66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87062" y="534473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Sometimes it can get a little more complicated…</a:t>
            </a:r>
          </a:p>
        </p:txBody>
      </p:sp>
    </p:spTree>
    <p:extLst>
      <p:ext uri="{BB962C8B-B14F-4D97-AF65-F5344CB8AC3E}">
        <p14:creationId xmlns:p14="http://schemas.microsoft.com/office/powerpoint/2010/main" val="19731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cco-pal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50180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09800" y="2209800"/>
            <a:ext cx="381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67800" y="3124200"/>
            <a:ext cx="381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991600" y="685800"/>
            <a:ext cx="381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991600" y="5029200"/>
            <a:ext cx="381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590800" y="2438400"/>
            <a:ext cx="14478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8382000" y="990600"/>
            <a:ext cx="6096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8305800" y="3352800"/>
            <a:ext cx="76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8077200" y="52578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9600" y="588963"/>
            <a:ext cx="160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But the basic left to right rule still applies to panels</a:t>
            </a:r>
          </a:p>
        </p:txBody>
      </p:sp>
    </p:spTree>
    <p:extLst>
      <p:ext uri="{BB962C8B-B14F-4D97-AF65-F5344CB8AC3E}">
        <p14:creationId xmlns:p14="http://schemas.microsoft.com/office/powerpoint/2010/main" val="14026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04800"/>
            <a:ext cx="39893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824428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…and </a:t>
            </a:r>
            <a:r>
              <a:rPr lang="en-US" altLang="en-US" sz="2000" dirty="0" smtClean="0">
                <a:latin typeface="Arial" panose="020B0604020202020204" pitchFamily="34" charset="0"/>
              </a:rPr>
              <a:t>dialogue </a:t>
            </a:r>
            <a:r>
              <a:rPr lang="en-US" altLang="en-US" sz="2000" dirty="0">
                <a:latin typeface="Arial" panose="020B0604020202020204" pitchFamily="34" charset="0"/>
              </a:rPr>
              <a:t>balloons as well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00600" y="533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9800" y="990600"/>
            <a:ext cx="457200" cy="36933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448800" y="5334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296400" y="25146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0" y="35052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220200" y="36576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4864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372600" y="5715000"/>
            <a:ext cx="457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Osaka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6477000" y="9906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762000"/>
            <a:ext cx="7620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458200" y="2819400"/>
            <a:ext cx="838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791200" y="37338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9624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867400" y="5715000"/>
            <a:ext cx="1295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8534400" y="5943600"/>
            <a:ext cx="838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6879" y="429185"/>
            <a:ext cx="80867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Maus I</a:t>
            </a:r>
            <a:br>
              <a:rPr lang="en-US" altLang="en-US" sz="4000" dirty="0"/>
            </a:br>
            <a:r>
              <a:rPr lang="en-US" altLang="en-US" sz="4000" dirty="0"/>
              <a:t>My Father Bleeds History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242" y="2050960"/>
            <a:ext cx="9144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Art </a:t>
            </a:r>
            <a:r>
              <a:rPr lang="en-US" altLang="en-US" b="1" dirty="0"/>
              <a:t>Spiegelman</a:t>
            </a:r>
            <a:r>
              <a:rPr lang="en-US" altLang="en-US" dirty="0"/>
              <a:t> Born in 1948 in Stockholm, Sweden, Art Spiegelman is a naturalized U.S. citizen.  </a:t>
            </a:r>
            <a:endParaRPr lang="en-US" altLang="en-US" dirty="0" smtClean="0"/>
          </a:p>
          <a:p>
            <a:r>
              <a:rPr lang="en-US" altLang="en-US" dirty="0"/>
              <a:t>L</a:t>
            </a:r>
            <a:r>
              <a:rPr lang="en-US" altLang="en-US" dirty="0" smtClean="0"/>
              <a:t>ived </a:t>
            </a:r>
            <a:r>
              <a:rPr lang="en-US" altLang="en-US" dirty="0"/>
              <a:t>with his parents in </a:t>
            </a:r>
            <a:r>
              <a:rPr lang="en-US" altLang="en-US" dirty="0" err="1"/>
              <a:t>Rego</a:t>
            </a:r>
            <a:r>
              <a:rPr lang="en-US" altLang="en-US" dirty="0"/>
              <a:t> Park in the Queens section of New York City.  </a:t>
            </a:r>
            <a:endParaRPr lang="en-US" altLang="en-US" dirty="0" smtClean="0"/>
          </a:p>
          <a:p>
            <a:r>
              <a:rPr lang="en-US" altLang="en-US" dirty="0" smtClean="0"/>
              <a:t>From </a:t>
            </a:r>
            <a:r>
              <a:rPr lang="en-US" altLang="en-US" dirty="0"/>
              <a:t>1966 to 1989 he worked for Topps Chewing Gum, Inc. illustrating trading cards and stickers including the Garbage Pail Kids series.  </a:t>
            </a:r>
            <a:endParaRPr lang="en-US" altLang="en-US" dirty="0" smtClean="0"/>
          </a:p>
          <a:p>
            <a:r>
              <a:rPr lang="en-US" altLang="en-US" dirty="0" smtClean="0"/>
              <a:t>He </a:t>
            </a:r>
            <a:r>
              <a:rPr lang="en-US" altLang="en-US" dirty="0"/>
              <a:t>has written many </a:t>
            </a:r>
            <a:r>
              <a:rPr lang="en-US" altLang="en-US" dirty="0" err="1"/>
              <a:t>comix</a:t>
            </a:r>
            <a:r>
              <a:rPr lang="en-US" altLang="en-US" dirty="0"/>
              <a:t> (underground comics), worked as a </a:t>
            </a:r>
            <a:r>
              <a:rPr lang="en-US" altLang="en-US" i="1" dirty="0"/>
              <a:t>New Yorker</a:t>
            </a:r>
            <a:r>
              <a:rPr lang="en-US" altLang="en-US" dirty="0"/>
              <a:t> staff artist and writer, and been a lecturer and teacher at various times in his career.  </a:t>
            </a:r>
            <a:endParaRPr lang="en-US" altLang="en-US" dirty="0" smtClean="0"/>
          </a:p>
          <a:p>
            <a:r>
              <a:rPr lang="en-US" altLang="en-US" dirty="0" smtClean="0"/>
              <a:t>His </a:t>
            </a:r>
            <a:r>
              <a:rPr lang="en-US" altLang="en-US" dirty="0"/>
              <a:t>work has been the subject of special museum and gallery exhibits both in the U.S. and abroad.  </a:t>
            </a:r>
            <a:r>
              <a:rPr lang="en-US" altLang="en-US" i="1" dirty="0"/>
              <a:t>Maus </a:t>
            </a:r>
            <a:r>
              <a:rPr lang="en-US" altLang="en-US" dirty="0"/>
              <a:t>earned him a special </a:t>
            </a:r>
            <a:r>
              <a:rPr lang="en-US" altLang="en-US" b="1" dirty="0"/>
              <a:t>Pulitzer Prize</a:t>
            </a:r>
            <a:r>
              <a:rPr lang="en-US" altLang="en-US" dirty="0"/>
              <a:t>.  </a:t>
            </a:r>
          </a:p>
        </p:txBody>
      </p:sp>
      <p:pic>
        <p:nvPicPr>
          <p:cNvPr id="5124" name="Picture 6" descr="1168328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7" y="0"/>
            <a:ext cx="1666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Maus I—My Father Bleeds History</a:t>
            </a:r>
            <a:br>
              <a:rPr lang="en-US" altLang="en-US" sz="4000" dirty="0"/>
            </a:br>
            <a:r>
              <a:rPr lang="en-US" altLang="en-US" sz="4000" dirty="0"/>
              <a:t>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66871"/>
            <a:ext cx="8229600" cy="4495800"/>
          </a:xfrm>
        </p:spPr>
        <p:txBody>
          <a:bodyPr/>
          <a:lstStyle/>
          <a:p>
            <a:r>
              <a:rPr lang="en-US" altLang="en-US" i="1" u="sng" dirty="0" err="1" smtClean="0"/>
              <a:t>Maus</a:t>
            </a:r>
            <a:r>
              <a:rPr lang="en-US" altLang="en-US" dirty="0" smtClean="0"/>
              <a:t> </a:t>
            </a:r>
            <a:r>
              <a:rPr lang="en-US" altLang="en-US" dirty="0"/>
              <a:t>is a </a:t>
            </a:r>
            <a:r>
              <a:rPr lang="en-US" altLang="en-US" dirty="0" smtClean="0"/>
              <a:t>frame story, a story </a:t>
            </a:r>
            <a:r>
              <a:rPr lang="en-US" altLang="en-US" dirty="0"/>
              <a:t>within a </a:t>
            </a:r>
            <a:r>
              <a:rPr lang="en-US" altLang="en-US" dirty="0" smtClean="0"/>
              <a:t>story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Art </a:t>
            </a:r>
            <a:r>
              <a:rPr lang="en-US" altLang="en-US" dirty="0"/>
              <a:t>Spiegelman, the son of two survivors of the Holocaust, tells how he interviewed his father </a:t>
            </a:r>
            <a:r>
              <a:rPr lang="en-US" altLang="en-US" dirty="0" err="1"/>
              <a:t>Vladek</a:t>
            </a:r>
            <a:r>
              <a:rPr lang="en-US" altLang="en-US" dirty="0"/>
              <a:t> about his Holocaust </a:t>
            </a:r>
            <a:r>
              <a:rPr lang="en-US" altLang="en-US" dirty="0" smtClean="0"/>
              <a:t>experience. </a:t>
            </a:r>
          </a:p>
          <a:p>
            <a:r>
              <a:rPr lang="en-US" altLang="en-US" dirty="0" smtClean="0"/>
              <a:t>It </a:t>
            </a:r>
            <a:r>
              <a:rPr lang="en-US" altLang="en-US" dirty="0"/>
              <a:t>tells the story of the father's persecution and survival. It is written in a comic book format, with various types of animals representing the various nationalities and </a:t>
            </a:r>
            <a:r>
              <a:rPr lang="en-US" altLang="en-US" dirty="0" smtClean="0"/>
              <a:t>religions.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0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Partner Share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What do you predict we might be able </a:t>
            </a:r>
            <a:r>
              <a:rPr lang="en-US" altLang="en-US" i="1" u="sng" dirty="0" smtClean="0"/>
              <a:t>to gain from an eye-witness</a:t>
            </a:r>
            <a:r>
              <a:rPr lang="en-US" altLang="en-US" i="1" dirty="0" smtClean="0"/>
              <a:t> or first hand account that we could not from a second hand source, such as a textbook?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4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35358" y="19640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Maus</a:t>
            </a:r>
            <a:r>
              <a:rPr lang="en-US" altLang="en-US" dirty="0" smtClean="0"/>
              <a:t> I- Characters</a:t>
            </a:r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22915"/>
              </p:ext>
            </p:extLst>
          </p:nvPr>
        </p:nvGraphicFramePr>
        <p:xfrm>
          <a:off x="635358" y="1378040"/>
          <a:ext cx="9144000" cy="513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384"/>
                <a:gridCol w="6548616"/>
              </a:tblGrid>
              <a:tr h="914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Art(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Spiegelman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Author/Narrator &amp; son of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Vladek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Spiegelman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Vladek Spiegelman: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Father of Art &amp; Survivor of the Holocaust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Anja Spiegelman: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wife of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Vladek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Spiegelman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mother of Art and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Richieu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3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Mala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Spiegelman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wife of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Vladek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Spiegelman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survivor of the Holocaust.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6027">
                <a:tc>
                  <a:txBody>
                    <a:bodyPr/>
                    <a:lstStyle/>
                    <a:p>
                      <a:pPr marL="0" marR="0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Francoise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Mouly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Wife of Art.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9260" y="21669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Visual Metaphor</a:t>
            </a:r>
          </a:p>
        </p:txBody>
      </p:sp>
      <p:pic>
        <p:nvPicPr>
          <p:cNvPr id="10243" name="imgCartoon" descr="%7Bad4fb4dc-aebc-425b-9fe6-ba89c2f50c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6" y="2321600"/>
            <a:ext cx="6244642" cy="43560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19260" y="1374774"/>
            <a:ext cx="670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Any visual symbol or picture that is used to represent something else.  Visual Metaphors are often used in political cartoons.</a:t>
            </a:r>
          </a:p>
        </p:txBody>
      </p:sp>
    </p:spTree>
    <p:extLst>
      <p:ext uri="{BB962C8B-B14F-4D97-AF65-F5344CB8AC3E}">
        <p14:creationId xmlns:p14="http://schemas.microsoft.com/office/powerpoint/2010/main" val="35610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 characteristics of a…</a:t>
            </a:r>
          </a:p>
        </p:txBody>
      </p:sp>
      <p:pic>
        <p:nvPicPr>
          <p:cNvPr id="16387" name="Picture 3" descr="mous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1676401"/>
            <a:ext cx="51673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6322" y="1447801"/>
            <a:ext cx="40991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Hitler called them ‘vermin’.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1379" y="6019801"/>
            <a:ext cx="36166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Small and insignificant.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038601"/>
            <a:ext cx="2438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They saved their food.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0034" y="2008311"/>
            <a:ext cx="14478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They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hid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 characteristics of a…</a:t>
            </a:r>
          </a:p>
        </p:txBody>
      </p:sp>
      <p:pic>
        <p:nvPicPr>
          <p:cNvPr id="18435" name="Picture 3" descr="ChineseBrushCa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3257550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2590801"/>
            <a:ext cx="4419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Cats kill and hunt down mice</a:t>
            </a:r>
          </a:p>
        </p:txBody>
      </p:sp>
    </p:spTree>
    <p:extLst>
      <p:ext uri="{BB962C8B-B14F-4D97-AF65-F5344CB8AC3E}">
        <p14:creationId xmlns:p14="http://schemas.microsoft.com/office/powerpoint/2010/main" val="665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Maus and Graphic Novels" id="{C229B3B5-4BAC-45F7-8DEB-AECDFE7DFC4B}" vid="{AFE1C25C-4F59-4CD6-BDC1-7136A3023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675</Words>
  <Application>Microsoft Office PowerPoint</Application>
  <PresentationFormat>Widescreen</PresentationFormat>
  <Paragraphs>120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Osaka</vt:lpstr>
      <vt:lpstr>Times New Roman</vt:lpstr>
      <vt:lpstr>Office Theme</vt:lpstr>
      <vt:lpstr>Introduction to Maus and Graphic Novels</vt:lpstr>
      <vt:lpstr>Maus I—My Father Bleeds History Overview</vt:lpstr>
      <vt:lpstr>Maus I My Father Bleeds History </vt:lpstr>
      <vt:lpstr>Maus I—My Father Bleeds History Summary</vt:lpstr>
      <vt:lpstr>Partner Share </vt:lpstr>
      <vt:lpstr>Maus I- Characters</vt:lpstr>
      <vt:lpstr>Visual Metaphor</vt:lpstr>
      <vt:lpstr>List characteristics of a…</vt:lpstr>
      <vt:lpstr>List characteristics of a…</vt:lpstr>
      <vt:lpstr>List characteristics of a…</vt:lpstr>
      <vt:lpstr>List characteristics of a…</vt:lpstr>
      <vt:lpstr>Maus I—My Father Bleeds History General Characters</vt:lpstr>
      <vt:lpstr>Look at the pictures</vt:lpstr>
      <vt:lpstr>PowerPoint Presentation</vt:lpstr>
      <vt:lpstr>Graphic Novels </vt:lpstr>
      <vt:lpstr>PowerPoint Presentation</vt:lpstr>
      <vt:lpstr>Elements of a Graphic Novel</vt:lpstr>
      <vt:lpstr>How to Read a Graphic Novel Page</vt:lpstr>
      <vt:lpstr>Dialogue Balloons </vt:lpstr>
      <vt:lpstr>PowerPoint Presentation</vt:lpstr>
      <vt:lpstr>PowerPoint Presentation</vt:lpstr>
      <vt:lpstr>PowerPoint Presentation</vt:lpstr>
    </vt:vector>
  </TitlesOfParts>
  <Company>AFUHSD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Maus and Graphic Novels</dc:title>
  <dc:creator>Emily King</dc:creator>
  <cp:lastModifiedBy>Brooke McCormick</cp:lastModifiedBy>
  <cp:revision>9</cp:revision>
  <dcterms:created xsi:type="dcterms:W3CDTF">2015-08-23T19:11:46Z</dcterms:created>
  <dcterms:modified xsi:type="dcterms:W3CDTF">2015-08-28T19:17:12Z</dcterms:modified>
</cp:coreProperties>
</file>